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27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635" autoAdjust="0"/>
  </p:normalViewPr>
  <p:slideViewPr>
    <p:cSldViewPr snapToGrid="0">
      <p:cViewPr varScale="1">
        <p:scale>
          <a:sx n="72" d="100"/>
          <a:sy n="72" d="100"/>
        </p:scale>
        <p:origin x="11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89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6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66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95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44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008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0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4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27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9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15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2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5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56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0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7D8E77-5EB3-49E9-A2F7-956DB4756CAE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33182B-C67D-4AF6-8E62-5484569F2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E5E46-0C76-407C-9B33-FEDB7519C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장 컴퓨터 비전을 위한 딥러닝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D4669F-1DBD-4BF4-B548-6FAE93672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altLang="ko-KR" dirty="0"/>
              <a:t>5.1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소개</a:t>
            </a:r>
            <a:endParaRPr lang="en-US" altLang="ko-KR" dirty="0"/>
          </a:p>
          <a:p>
            <a:pPr algn="l"/>
            <a:r>
              <a:rPr lang="en-US" altLang="ko-KR" dirty="0"/>
              <a:t>5.2 </a:t>
            </a:r>
            <a:r>
              <a:rPr lang="ko-KR" altLang="en-US" dirty="0"/>
              <a:t>소규모 데이터셋에서 밑바닥부터 </a:t>
            </a:r>
            <a:r>
              <a:rPr lang="ko-KR" altLang="en-US" dirty="0" err="1"/>
              <a:t>컨브넷</a:t>
            </a:r>
            <a:r>
              <a:rPr lang="ko-KR" altLang="en-US" dirty="0"/>
              <a:t> 훈련하기</a:t>
            </a:r>
            <a:endParaRPr lang="en-US" altLang="ko-KR" dirty="0"/>
          </a:p>
          <a:p>
            <a:pPr algn="l"/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algn="l"/>
            <a:r>
              <a:rPr lang="en-US" altLang="ko-KR" dirty="0"/>
              <a:t>5.4 </a:t>
            </a:r>
            <a:r>
              <a:rPr lang="ko-KR" altLang="en-US" dirty="0" err="1"/>
              <a:t>컨브넷</a:t>
            </a:r>
            <a:r>
              <a:rPr lang="ko-KR" altLang="en-US" dirty="0"/>
              <a:t> 학습 시각화</a:t>
            </a:r>
            <a:endParaRPr lang="en-US" altLang="ko-KR" dirty="0"/>
          </a:p>
          <a:p>
            <a:pPr algn="l"/>
            <a:r>
              <a:rPr lang="en-US" altLang="ko-KR" dirty="0"/>
              <a:t>5.5 </a:t>
            </a:r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8158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6"/>
    </mc:Choice>
    <mc:Fallback xmlns="">
      <p:transition spd="slow" advTm="104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48CCC-C5EF-45B2-99E5-78A4CFAF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5.1.1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8EADE-BD1C-45BF-BC06-C669D277C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높이와 너비는 입력의 높이</a:t>
            </a:r>
            <a:r>
              <a:rPr lang="en-US" altLang="ko-KR" dirty="0"/>
              <a:t>, </a:t>
            </a:r>
            <a:r>
              <a:rPr lang="ko-KR" altLang="en-US" dirty="0"/>
              <a:t>너비와 다를 수 있습니다</a:t>
            </a:r>
            <a:r>
              <a:rPr lang="en-US" altLang="ko-KR" dirty="0"/>
              <a:t>. </a:t>
            </a:r>
            <a:r>
              <a:rPr lang="ko-KR" altLang="en-US" dirty="0"/>
              <a:t>여기에는 두 가지 이유가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경계 문제</a:t>
            </a:r>
            <a:r>
              <a:rPr lang="en-US" altLang="ko-KR" dirty="0"/>
              <a:t>, </a:t>
            </a:r>
            <a:r>
              <a:rPr lang="ko-KR" altLang="en-US" dirty="0"/>
              <a:t>입력 특성 </a:t>
            </a:r>
            <a:r>
              <a:rPr lang="ko-KR" altLang="en-US" dirty="0" err="1"/>
              <a:t>맵에</a:t>
            </a:r>
            <a:r>
              <a:rPr lang="ko-KR" altLang="en-US" dirty="0"/>
              <a:t> 패딩을 추가하여 대응할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잠시 후에 설명할 </a:t>
            </a:r>
            <a:r>
              <a:rPr lang="ko-KR" altLang="en-US" dirty="0" err="1"/>
              <a:t>스트라이드의</a:t>
            </a:r>
            <a:r>
              <a:rPr lang="ko-KR" altLang="en-US" dirty="0"/>
              <a:t> 사용 여부에 따라 다릅니다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90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480BC-C63F-4066-A0AB-424DEAF44802}"/>
              </a:ext>
            </a:extLst>
          </p:cNvPr>
          <p:cNvSpPr txBox="1"/>
          <p:nvPr/>
        </p:nvSpPr>
        <p:spPr>
          <a:xfrm>
            <a:off x="1392702" y="872197"/>
            <a:ext cx="9425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Embedding </a:t>
            </a:r>
            <a:r>
              <a:rPr lang="ko-KR" altLang="en-US" dirty="0"/>
              <a:t>층과 </a:t>
            </a:r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/>
              <a:t>층을 사용한 모델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06668-703E-40D4-870E-CECF3A5E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01" y="1555578"/>
            <a:ext cx="9457265" cy="31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04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38A2DC-C797-481D-B472-C6D0F58FA81E}"/>
              </a:ext>
            </a:extLst>
          </p:cNvPr>
          <p:cNvSpPr txBox="1"/>
          <p:nvPr/>
        </p:nvSpPr>
        <p:spPr>
          <a:xfrm>
            <a:off x="1252025" y="872197"/>
            <a:ext cx="882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33C6E-20F9-4039-86CC-C1A8BA63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30" y="1358488"/>
            <a:ext cx="4657725" cy="5000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12581-8627-40E9-9F2C-C60AE5ABC84C}"/>
              </a:ext>
            </a:extLst>
          </p:cNvPr>
          <p:cNvSpPr txBox="1"/>
          <p:nvPr/>
        </p:nvSpPr>
        <p:spPr>
          <a:xfrm>
            <a:off x="5331655" y="1575582"/>
            <a:ext cx="580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3</a:t>
            </a:r>
            <a:r>
              <a:rPr lang="ko-KR" altLang="en-US" dirty="0"/>
              <a:t>장에서 사용한 모델보다 성능이 높지 않음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전체 시퀀스가 아니라 순서대로 </a:t>
            </a:r>
            <a:r>
              <a:rPr lang="en-US" altLang="ko-KR" dirty="0"/>
              <a:t>500</a:t>
            </a:r>
            <a:r>
              <a:rPr lang="ko-KR" altLang="en-US" dirty="0"/>
              <a:t>개 단어만 입력에 사용했기 때문</a:t>
            </a:r>
          </a:p>
        </p:txBody>
      </p:sp>
    </p:spTree>
    <p:extLst>
      <p:ext uri="{BB962C8B-B14F-4D97-AF65-F5344CB8AC3E}">
        <p14:creationId xmlns:p14="http://schemas.microsoft.com/office/powerpoint/2010/main" val="3053660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43C2B-6292-4B5B-99DF-7AFB6AA7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과 </a:t>
            </a:r>
            <a:r>
              <a:rPr lang="en-US" altLang="ko-KR" dirty="0"/>
              <a:t>GRU </a:t>
            </a:r>
            <a:r>
              <a:rPr lang="ko-KR" altLang="en-US" dirty="0"/>
              <a:t>층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848D8-6012-4699-A504-B4CDF8B89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LSTM :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문제에 대한 연구의 결정체</a:t>
            </a:r>
            <a:endParaRPr lang="en-US" altLang="ko-KR" dirty="0"/>
          </a:p>
          <a:p>
            <a:r>
              <a:rPr lang="ko-KR" altLang="en-US" dirty="0"/>
              <a:t>오래된 시그널이 점차 소실되는 것을 막아준다</a:t>
            </a:r>
          </a:p>
        </p:txBody>
      </p:sp>
    </p:spTree>
    <p:extLst>
      <p:ext uri="{BB962C8B-B14F-4D97-AF65-F5344CB8AC3E}">
        <p14:creationId xmlns:p14="http://schemas.microsoft.com/office/powerpoint/2010/main" val="2286451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92954-065B-4954-9732-3C17094C6BA5}"/>
              </a:ext>
            </a:extLst>
          </p:cNvPr>
          <p:cNvSpPr txBox="1"/>
          <p:nvPr/>
        </p:nvSpPr>
        <p:spPr>
          <a:xfrm>
            <a:off x="1033670" y="848139"/>
            <a:ext cx="931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사용한 </a:t>
            </a:r>
            <a:r>
              <a:rPr lang="en-US" altLang="ko-KR" dirty="0"/>
              <a:t>LSTM </a:t>
            </a:r>
            <a:r>
              <a:rPr lang="ko-KR" altLang="en-US" dirty="0"/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63D188-E57E-46BB-9D66-67947975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3" y="1217471"/>
            <a:ext cx="6492545" cy="38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808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229B5C-257D-4B79-8720-5C4F0791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66" y="839108"/>
            <a:ext cx="5910308" cy="5463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62163-7A5A-4ADA-A5BA-4CE7F557C11D}"/>
              </a:ext>
            </a:extLst>
          </p:cNvPr>
          <p:cNvSpPr txBox="1"/>
          <p:nvPr/>
        </p:nvSpPr>
        <p:spPr>
          <a:xfrm>
            <a:off x="6386732" y="1041009"/>
            <a:ext cx="4458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/>
              <a:t>네트워크보다 더 나은 정확도 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-&gt; </a:t>
            </a:r>
            <a:r>
              <a:rPr lang="ko-KR" altLang="en-US" dirty="0" err="1"/>
              <a:t>그래디언트</a:t>
            </a:r>
            <a:r>
              <a:rPr lang="ko-KR" altLang="en-US" dirty="0"/>
              <a:t> 소실 문제로부터 덜 영향을 받기 때문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장에서 사용한 모델보다 더 적은 데이터를 사용하고도 더 나은 결과 도출</a:t>
            </a:r>
          </a:p>
        </p:txBody>
      </p:sp>
    </p:spTree>
    <p:extLst>
      <p:ext uri="{BB962C8B-B14F-4D97-AF65-F5344CB8AC3E}">
        <p14:creationId xmlns:p14="http://schemas.microsoft.com/office/powerpoint/2010/main" val="40440449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신경망의 고급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순환 신경망의 성능과 일반화 능력을 향상시키기 위한 고급 기술</a:t>
            </a:r>
            <a:endParaRPr lang="en-US" altLang="ko-KR" dirty="0"/>
          </a:p>
          <a:p>
            <a:r>
              <a:rPr lang="ko-KR" altLang="en-US" dirty="0"/>
              <a:t>순환 </a:t>
            </a:r>
            <a:r>
              <a:rPr lang="ko-KR" altLang="en-US" dirty="0" err="1"/>
              <a:t>드롭아웃</a:t>
            </a:r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순환 층</a:t>
            </a:r>
            <a:endParaRPr lang="en-US" altLang="ko-KR" dirty="0"/>
          </a:p>
          <a:p>
            <a:r>
              <a:rPr lang="ko-KR" altLang="en-US" dirty="0"/>
              <a:t>양방향 순환 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7889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기온 예측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데이터</a:t>
            </a:r>
            <a:endParaRPr lang="en-US" altLang="ko-KR" dirty="0"/>
          </a:p>
          <a:p>
            <a:r>
              <a:rPr lang="ko-KR" altLang="en-US" dirty="0"/>
              <a:t>수년간에 걸친 데이터의 최근 데이터를 입력으로 사용하여 </a:t>
            </a:r>
            <a:r>
              <a:rPr lang="en-US" altLang="ko-KR" dirty="0"/>
              <a:t>24</a:t>
            </a:r>
            <a:r>
              <a:rPr lang="ko-KR" altLang="en-US" dirty="0"/>
              <a:t>시간 이후 기온 예측</a:t>
            </a:r>
          </a:p>
        </p:txBody>
      </p:sp>
    </p:spTree>
    <p:extLst>
      <p:ext uri="{BB962C8B-B14F-4D97-AF65-F5344CB8AC3E}">
        <p14:creationId xmlns:p14="http://schemas.microsoft.com/office/powerpoint/2010/main" val="11274220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93" y="1497082"/>
            <a:ext cx="4283953" cy="2691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69" y="1555561"/>
            <a:ext cx="5423612" cy="1610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149" y="731520"/>
            <a:ext cx="925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3790190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38" y="1735021"/>
            <a:ext cx="5353050" cy="4086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0531" y="798022"/>
            <a:ext cx="763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온도 그래프 그리기</a:t>
            </a:r>
          </a:p>
        </p:txBody>
      </p:sp>
    </p:spTree>
    <p:extLst>
      <p:ext uri="{BB962C8B-B14F-4D97-AF65-F5344CB8AC3E}">
        <p14:creationId xmlns:p14="http://schemas.microsoft.com/office/powerpoint/2010/main" val="11358347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95" y="782348"/>
            <a:ext cx="4953000" cy="3381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8865" y="782348"/>
            <a:ext cx="3798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그래프에서 일별 주기성을 볼 수 있다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하루하루 데이터를 살펴보면 온도 변화는 매우 불안정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82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88CC3-0752-42BE-96A8-9CCEDD83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1037"/>
            <a:ext cx="9601196" cy="1303867"/>
          </a:xfrm>
        </p:spPr>
        <p:txBody>
          <a:bodyPr/>
          <a:lstStyle/>
          <a:p>
            <a:r>
              <a:rPr lang="ko-KR" altLang="en-US" dirty="0"/>
              <a:t>경계 문제와 패딩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87AF3F-206B-453E-AD9C-17FC1146D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779"/>
            <a:ext cx="10515600" cy="4419184"/>
          </a:xfrm>
        </p:spPr>
        <p:txBody>
          <a:bodyPr/>
          <a:lstStyle/>
          <a:p>
            <a:r>
              <a:rPr lang="en-US" altLang="ko-KR" dirty="0"/>
              <a:t>5x5 </a:t>
            </a:r>
            <a:r>
              <a:rPr lang="ko-KR" altLang="en-US" dirty="0"/>
              <a:t>크기의 특성 </a:t>
            </a:r>
            <a:r>
              <a:rPr lang="ko-KR" altLang="en-US" dirty="0" err="1"/>
              <a:t>맵을</a:t>
            </a:r>
            <a:r>
              <a:rPr lang="ko-KR" altLang="en-US" dirty="0"/>
              <a:t> 생각해 보겠습니다</a:t>
            </a:r>
            <a:r>
              <a:rPr lang="en-US" altLang="ko-KR" dirty="0"/>
              <a:t>.(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개의 타일 가정하에</a:t>
            </a:r>
            <a:r>
              <a:rPr lang="en-US" altLang="ko-KR" dirty="0"/>
              <a:t>) 3x3 </a:t>
            </a:r>
            <a:r>
              <a:rPr lang="ko-KR" altLang="en-US" dirty="0"/>
              <a:t>크기인 윈도우의 중앙을 맞출 수 있는 타일은 </a:t>
            </a:r>
            <a:r>
              <a:rPr lang="en-US" altLang="ko-KR" dirty="0"/>
              <a:t>3x3 </a:t>
            </a:r>
            <a:r>
              <a:rPr lang="ko-KR" altLang="en-US" dirty="0"/>
              <a:t>격자를 형성하는 </a:t>
            </a:r>
            <a:r>
              <a:rPr lang="en-US" altLang="ko-KR" dirty="0"/>
              <a:t>9</a:t>
            </a:r>
            <a:r>
              <a:rPr lang="ko-KR" altLang="en-US" dirty="0" err="1"/>
              <a:t>개뿐입니다</a:t>
            </a:r>
            <a:r>
              <a:rPr lang="en-US" altLang="ko-KR" dirty="0"/>
              <a:t>. </a:t>
            </a:r>
            <a:r>
              <a:rPr lang="ko-KR" altLang="en-US" dirty="0"/>
              <a:t>따라서 출력은 </a:t>
            </a:r>
            <a:r>
              <a:rPr lang="en-US" altLang="ko-KR" dirty="0"/>
              <a:t>3x3 </a:t>
            </a:r>
            <a:r>
              <a:rPr lang="ko-KR" altLang="en-US" dirty="0"/>
              <a:t>크기가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경계 문제를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입력과 동일한 높이와 너비를 가진 출력 특성 </a:t>
            </a:r>
            <a:r>
              <a:rPr lang="ko-KR" altLang="en-US" dirty="0" err="1"/>
              <a:t>맵을</a:t>
            </a:r>
            <a:r>
              <a:rPr lang="ko-KR" altLang="en-US" dirty="0"/>
              <a:t> 얻고 싶다면 패딩</a:t>
            </a:r>
            <a:r>
              <a:rPr lang="en-US" altLang="ko-KR" dirty="0"/>
              <a:t>(padding)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패딩은 입력 특성 </a:t>
            </a:r>
            <a:r>
              <a:rPr lang="ko-KR" altLang="en-US" dirty="0" err="1"/>
              <a:t>맵의</a:t>
            </a:r>
            <a:r>
              <a:rPr lang="ko-KR" altLang="en-US" dirty="0"/>
              <a:t> 가장자리에 적절한 개수의 행과 열을 추가합니다</a:t>
            </a:r>
            <a:r>
              <a:rPr lang="en-US" altLang="ko-KR" dirty="0"/>
              <a:t>. </a:t>
            </a:r>
            <a:r>
              <a:rPr lang="ko-KR" altLang="en-US" dirty="0"/>
              <a:t>그래서 모든 입력 타일에 </a:t>
            </a:r>
            <a:r>
              <a:rPr lang="ko-KR" altLang="en-US" dirty="0" err="1"/>
              <a:t>합성곱</a:t>
            </a:r>
            <a:r>
              <a:rPr lang="ko-KR" altLang="en-US" dirty="0"/>
              <a:t> 윈도우의 중앙을 위치시킬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7909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일자별</a:t>
            </a:r>
            <a:r>
              <a:rPr lang="ko-KR" altLang="en-US" dirty="0"/>
              <a:t> 수준의 </a:t>
            </a:r>
            <a:r>
              <a:rPr lang="ko-KR" altLang="en-US" dirty="0" err="1"/>
              <a:t>시계열</a:t>
            </a:r>
            <a:r>
              <a:rPr lang="ko-KR" altLang="en-US" dirty="0"/>
              <a:t> 데이터 예측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타임스텝만큼 이전으로 돌아가 매 타임스텝마다 샘플링</a:t>
            </a:r>
            <a:endParaRPr lang="en-US" altLang="ko-KR" dirty="0"/>
          </a:p>
          <a:p>
            <a:r>
              <a:rPr lang="ko-KR" altLang="en-US" dirty="0" err="1"/>
              <a:t>타임스텝</a:t>
            </a:r>
            <a:r>
              <a:rPr lang="ko-KR" altLang="en-US" dirty="0"/>
              <a:t> 이후 온도 예측</a:t>
            </a:r>
          </a:p>
        </p:txBody>
      </p:sp>
    </p:spTree>
    <p:extLst>
      <p:ext uri="{BB962C8B-B14F-4D97-AF65-F5344CB8AC3E}">
        <p14:creationId xmlns:p14="http://schemas.microsoft.com/office/powerpoint/2010/main" val="2904131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8967" y="714895"/>
            <a:ext cx="836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정규화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7" y="1318780"/>
            <a:ext cx="4849696" cy="1033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967" y="267669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시계열</a:t>
            </a:r>
            <a:r>
              <a:rPr lang="ko-KR" altLang="en-US" dirty="0"/>
              <a:t> 특성에 대해 평균을 빼고 표준 편차로 나누어 전처리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전체 데이터에서 </a:t>
            </a:r>
            <a:r>
              <a:rPr lang="en-US" altLang="ko-KR" dirty="0"/>
              <a:t>20</a:t>
            </a:r>
            <a:r>
              <a:rPr lang="ko-KR" altLang="en-US" dirty="0"/>
              <a:t>만개 사용하여 평균</a:t>
            </a:r>
            <a:r>
              <a:rPr lang="en-US" altLang="ko-KR" dirty="0"/>
              <a:t>, </a:t>
            </a:r>
            <a:r>
              <a:rPr lang="ko-KR" altLang="en-US" dirty="0"/>
              <a:t>표준 편차 계산</a:t>
            </a:r>
          </a:p>
        </p:txBody>
      </p:sp>
    </p:spTree>
    <p:extLst>
      <p:ext uri="{BB962C8B-B14F-4D97-AF65-F5344CB8AC3E}">
        <p14:creationId xmlns:p14="http://schemas.microsoft.com/office/powerpoint/2010/main" val="1119918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338" y="665018"/>
            <a:ext cx="825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제너레이터</a:t>
            </a:r>
            <a:r>
              <a:rPr lang="ko-KR" altLang="en-US" dirty="0"/>
              <a:t> 함수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8" y="1139449"/>
            <a:ext cx="67246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54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2342" y="681644"/>
            <a:ext cx="822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훈련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테스트 </a:t>
            </a:r>
            <a:r>
              <a:rPr lang="ko-KR" altLang="en-US" dirty="0" err="1"/>
              <a:t>제너레이터</a:t>
            </a:r>
            <a:r>
              <a:rPr lang="ko-KR" altLang="en-US" dirty="0"/>
              <a:t> 준비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42" y="1130185"/>
            <a:ext cx="4955978" cy="48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642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상식 수준의 기준점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정상 여부 확인을 위한 용도</a:t>
            </a:r>
            <a:endParaRPr lang="en-US" altLang="ko-KR" dirty="0"/>
          </a:p>
          <a:p>
            <a:r>
              <a:rPr lang="ko-KR" altLang="en-US" dirty="0"/>
              <a:t>알려진 해결책이 없는 새로운 문제를 다루어야 할 때 유용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95" y="3609796"/>
            <a:ext cx="3209731" cy="24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52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709" y="590204"/>
            <a:ext cx="869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완전 연결 모델을 훈련하고 평가하기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110788"/>
            <a:ext cx="6410325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709" y="4119540"/>
            <a:ext cx="890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데이터를 펼쳐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Dense </a:t>
            </a:r>
            <a:r>
              <a:rPr lang="ko-KR" altLang="en-US" dirty="0"/>
              <a:t>층을 통과시키는 완전 연결 네트워크</a:t>
            </a:r>
          </a:p>
        </p:txBody>
      </p:sp>
    </p:spTree>
    <p:extLst>
      <p:ext uri="{BB962C8B-B14F-4D97-AF65-F5344CB8AC3E}">
        <p14:creationId xmlns:p14="http://schemas.microsoft.com/office/powerpoint/2010/main" val="39258691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0778" y="731520"/>
            <a:ext cx="780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175280"/>
            <a:ext cx="4488873" cy="48003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5782" y="1100852"/>
            <a:ext cx="43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안정적이지 못하다</a:t>
            </a:r>
          </a:p>
        </p:txBody>
      </p:sp>
    </p:spTree>
    <p:extLst>
      <p:ext uri="{BB962C8B-B14F-4D97-AF65-F5344CB8AC3E}">
        <p14:creationId xmlns:p14="http://schemas.microsoft.com/office/powerpoint/2010/main" val="1460020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9462" y="640080"/>
            <a:ext cx="885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GRU</a:t>
            </a:r>
            <a:r>
              <a:rPr lang="ko-KR" altLang="en-US" dirty="0"/>
              <a:t>를 사용한 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62" y="1009412"/>
            <a:ext cx="5562600" cy="2771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462" y="3882043"/>
            <a:ext cx="922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LSTM</a:t>
            </a:r>
            <a:r>
              <a:rPr lang="ko-KR" altLang="en-US" dirty="0"/>
              <a:t>과 같은 원리로 작동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조금 더 간결</a:t>
            </a:r>
          </a:p>
        </p:txBody>
      </p:sp>
    </p:spTree>
    <p:extLst>
      <p:ext uri="{BB962C8B-B14F-4D97-AF65-F5344CB8AC3E}">
        <p14:creationId xmlns:p14="http://schemas.microsoft.com/office/powerpoint/2010/main" val="40022412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9215" y="631767"/>
            <a:ext cx="672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6" y="1001100"/>
            <a:ext cx="3970766" cy="4019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2451" y="1001099"/>
            <a:ext cx="4438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상식 수준 모델 보다 성능이 좋다</a:t>
            </a:r>
          </a:p>
        </p:txBody>
      </p:sp>
    </p:spTree>
    <p:extLst>
      <p:ext uri="{BB962C8B-B14F-4D97-AF65-F5344CB8AC3E}">
        <p14:creationId xmlns:p14="http://schemas.microsoft.com/office/powerpoint/2010/main" val="25392149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과대적합</a:t>
            </a:r>
            <a:r>
              <a:rPr lang="ko-KR" altLang="en-US" dirty="0"/>
              <a:t> 감소시키기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드롭아웃</a:t>
            </a:r>
            <a:r>
              <a:rPr lang="ko-KR" altLang="en-US" dirty="0"/>
              <a:t> 규제된 </a:t>
            </a:r>
            <a:r>
              <a:rPr lang="en-US" altLang="ko-KR" dirty="0"/>
              <a:t>GRU</a:t>
            </a:r>
            <a:r>
              <a:rPr lang="ko-KR" altLang="en-US" dirty="0"/>
              <a:t>를 사용한 모델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드롭아웃으로 규제하고 </a:t>
            </a:r>
            <a:r>
              <a:rPr lang="ko-KR" altLang="en-US" dirty="0" err="1"/>
              <a:t>스태킹한</a:t>
            </a:r>
            <a:r>
              <a:rPr lang="ko-KR" altLang="en-US" dirty="0"/>
              <a:t> </a:t>
            </a:r>
            <a:r>
              <a:rPr lang="en-US" altLang="ko-KR" dirty="0"/>
              <a:t>GRU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양방향 </a:t>
            </a:r>
            <a:r>
              <a:rPr lang="en-US" altLang="ko-KR" dirty="0"/>
              <a:t>RNN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98784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E7BEF2-97CF-4C1D-AFA2-B1804789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4" y="1163343"/>
            <a:ext cx="10782252" cy="42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73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207" y="615142"/>
            <a:ext cx="904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드롭아웃</a:t>
            </a:r>
            <a:r>
              <a:rPr lang="ko-KR" altLang="en-US" dirty="0"/>
              <a:t> 규제된 </a:t>
            </a:r>
            <a:r>
              <a:rPr lang="en-US" altLang="ko-KR" dirty="0"/>
              <a:t>GRU</a:t>
            </a:r>
            <a:r>
              <a:rPr lang="ko-KR" altLang="en-US" dirty="0"/>
              <a:t>를 사용한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" y="1080567"/>
            <a:ext cx="4867275" cy="3267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57" y="984474"/>
            <a:ext cx="5257800" cy="2924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207" y="4443735"/>
            <a:ext cx="986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30</a:t>
            </a:r>
            <a:r>
              <a:rPr lang="ko-KR" altLang="en-US" dirty="0"/>
              <a:t>번째 </a:t>
            </a:r>
            <a:r>
              <a:rPr lang="ko-KR" altLang="en-US" dirty="0" err="1"/>
              <a:t>에포크까지</a:t>
            </a:r>
            <a:r>
              <a:rPr lang="ko-KR" altLang="en-US" dirty="0"/>
              <a:t> </a:t>
            </a:r>
            <a:r>
              <a:rPr lang="ko-KR" altLang="en-US" dirty="0" err="1"/>
              <a:t>과대적합이</a:t>
            </a:r>
            <a:r>
              <a:rPr lang="ko-KR" altLang="en-US" dirty="0"/>
              <a:t> 일어나지 않는다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평가 점수는 안정적이지만 이전보다 더 나아지지는 않는다</a:t>
            </a:r>
          </a:p>
        </p:txBody>
      </p:sp>
    </p:spTree>
    <p:extLst>
      <p:ext uri="{BB962C8B-B14F-4D97-AF65-F5344CB8AC3E}">
        <p14:creationId xmlns:p14="http://schemas.microsoft.com/office/powerpoint/2010/main" val="24628305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6087" y="565265"/>
            <a:ext cx="897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스태킹</a:t>
            </a:r>
            <a:r>
              <a:rPr lang="ko-KR" altLang="en-US" dirty="0"/>
              <a:t> 순환 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87" y="934597"/>
            <a:ext cx="5153025" cy="404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12" y="934597"/>
            <a:ext cx="5105400" cy="2905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3106" y="3757353"/>
            <a:ext cx="515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성능을 조금 향상 시켰지만 크지는 않다</a:t>
            </a:r>
          </a:p>
        </p:txBody>
      </p:sp>
    </p:spTree>
    <p:extLst>
      <p:ext uri="{BB962C8B-B14F-4D97-AF65-F5344CB8AC3E}">
        <p14:creationId xmlns:p14="http://schemas.microsoft.com/office/powerpoint/2010/main" val="14430351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5964" y="615142"/>
            <a:ext cx="82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양방향 </a:t>
            </a:r>
            <a:r>
              <a:rPr lang="en-US" altLang="ko-KR" dirty="0"/>
              <a:t>RNN </a:t>
            </a:r>
            <a:r>
              <a:rPr lang="ko-KR" altLang="en-US" dirty="0"/>
              <a:t>사용하기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984474"/>
            <a:ext cx="4757534" cy="5494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61" y="984474"/>
            <a:ext cx="5010150" cy="2800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0596" y="3973484"/>
            <a:ext cx="507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상식 수준의 기준점보다 성능이 낮다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시간 순서대로 처리하는 것이 중요한 역할</a:t>
            </a:r>
          </a:p>
        </p:txBody>
      </p:sp>
    </p:spTree>
    <p:extLst>
      <p:ext uri="{BB962C8B-B14F-4D97-AF65-F5344CB8AC3E}">
        <p14:creationId xmlns:p14="http://schemas.microsoft.com/office/powerpoint/2010/main" val="39646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90204"/>
            <a:ext cx="70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거꾸로 된 시퀀스를 사용한 </a:t>
            </a:r>
            <a:r>
              <a:rPr lang="en-US" altLang="ko-KR" dirty="0"/>
              <a:t>LSTM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59536"/>
            <a:ext cx="4635038" cy="4898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9404" y="959536"/>
            <a:ext cx="441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시간 순서로 훈련한 </a:t>
            </a:r>
            <a:r>
              <a:rPr lang="en-US" altLang="ko-KR" dirty="0"/>
              <a:t>LSTM</a:t>
            </a:r>
            <a:r>
              <a:rPr lang="ko-KR" altLang="en-US" dirty="0"/>
              <a:t>과 거의 동일한 성능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-&gt; </a:t>
            </a:r>
            <a:r>
              <a:rPr lang="ko-KR" altLang="en-US" dirty="0"/>
              <a:t>언어를 이해하는 데 단어의 순서가 중요하지만 결정적이지 않다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857928"/>
            <a:ext cx="8648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690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713" y="482138"/>
            <a:ext cx="807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양방향 </a:t>
            </a:r>
            <a:r>
              <a:rPr lang="en-US" altLang="ko-KR" dirty="0"/>
              <a:t>LSTM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13" y="944360"/>
            <a:ext cx="6115050" cy="2076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3" y="3020810"/>
            <a:ext cx="8743950" cy="45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713" y="3657600"/>
            <a:ext cx="93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일반 </a:t>
            </a:r>
            <a:r>
              <a:rPr lang="en-US" altLang="ko-KR" dirty="0"/>
              <a:t>LSTM</a:t>
            </a:r>
            <a:r>
              <a:rPr lang="ko-KR" altLang="en-US" dirty="0"/>
              <a:t>보다 성능이 조금 더 높다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일찍 </a:t>
            </a:r>
            <a:r>
              <a:rPr lang="ko-KR" altLang="en-US" dirty="0" err="1"/>
              <a:t>과대적합이</a:t>
            </a:r>
            <a:r>
              <a:rPr lang="ko-KR" altLang="en-US" dirty="0"/>
              <a:t> 된다</a:t>
            </a:r>
          </a:p>
        </p:txBody>
      </p:sp>
    </p:spTree>
    <p:extLst>
      <p:ext uri="{BB962C8B-B14F-4D97-AF65-F5344CB8AC3E}">
        <p14:creationId xmlns:p14="http://schemas.microsoft.com/office/powerpoint/2010/main" val="32871315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8720" y="648393"/>
            <a:ext cx="63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양방향 </a:t>
            </a:r>
            <a:r>
              <a:rPr lang="en-US" altLang="ko-KR" dirty="0"/>
              <a:t>GRU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108449"/>
            <a:ext cx="4714875" cy="2828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4028098"/>
            <a:ext cx="6429375" cy="438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8720" y="4556972"/>
            <a:ext cx="782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일반 </a:t>
            </a:r>
            <a:r>
              <a:rPr lang="en-US" altLang="ko-KR" dirty="0"/>
              <a:t>GRU</a:t>
            </a:r>
            <a:r>
              <a:rPr lang="ko-KR" altLang="en-US" dirty="0"/>
              <a:t>층과 비슷한 성능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-&gt; </a:t>
            </a:r>
            <a:r>
              <a:rPr lang="ko-KR" altLang="en-US"/>
              <a:t>시간 반대 순서로 처리하는 작업에 성능이 매우 좋지 않기 때문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0745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 err="1"/>
              <a:t>컨브넷을</a:t>
            </a:r>
            <a:r>
              <a:rPr lang="ko-KR" altLang="en-US" dirty="0"/>
              <a:t> 사용한 시퀀스 처리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컨브넷의</a:t>
            </a:r>
            <a:r>
              <a:rPr lang="ko-KR" altLang="en-US" sz="2000" dirty="0"/>
              <a:t> 특징이 시퀀스 처리와도 연관되어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특정 시퀀스 처리 문제에서 </a:t>
            </a:r>
            <a:r>
              <a:rPr lang="en-US" altLang="ko-KR" sz="2000" dirty="0"/>
              <a:t>RNN</a:t>
            </a:r>
            <a:r>
              <a:rPr lang="ko-KR" altLang="en-US" sz="2000" dirty="0"/>
              <a:t>과 견줄 만하다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전형적으로 </a:t>
            </a:r>
            <a:r>
              <a:rPr lang="ko-KR" altLang="en-US" sz="2000" u="sng" dirty="0"/>
              <a:t>팽창된 </a:t>
            </a:r>
            <a:r>
              <a:rPr lang="ko-KR" altLang="en-US" sz="2000" u="sng" dirty="0" err="1"/>
              <a:t>커널과</a:t>
            </a:r>
            <a:r>
              <a:rPr lang="ko-KR" altLang="en-US" sz="2000" u="sng" dirty="0"/>
              <a:t> 함께 사용</a:t>
            </a:r>
            <a:r>
              <a:rPr lang="ko-KR" altLang="en-US" sz="2000" dirty="0"/>
              <a:t>한다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컨브넷의</a:t>
            </a:r>
            <a:r>
              <a:rPr lang="ko-KR" altLang="en-US" sz="2000" dirty="0"/>
              <a:t> 사용분야 </a:t>
            </a:r>
            <a:r>
              <a:rPr lang="en-US" altLang="ko-KR" sz="2000" dirty="0"/>
              <a:t>: </a:t>
            </a:r>
            <a:r>
              <a:rPr lang="ko-KR" altLang="en-US" sz="2000" dirty="0"/>
              <a:t>텍스트 분류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시계열</a:t>
            </a:r>
            <a:r>
              <a:rPr lang="ko-KR" altLang="en-US" sz="2000" dirty="0"/>
              <a:t> 예측 같은 간단한 문제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044931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6.4.1 </a:t>
            </a:r>
            <a:r>
              <a:rPr lang="ko-KR" altLang="en-US" dirty="0"/>
              <a:t>시퀀스 데이터를 위한 </a:t>
            </a:r>
            <a:r>
              <a:rPr lang="en-US" altLang="ko-KR" dirty="0"/>
              <a:t>1D </a:t>
            </a:r>
            <a:r>
              <a:rPr lang="ko-KR" altLang="en-US" dirty="0" err="1"/>
              <a:t>합성곱</a:t>
            </a:r>
            <a:r>
              <a:rPr lang="ko-KR" altLang="en-US" dirty="0"/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2D </a:t>
            </a:r>
            <a:r>
              <a:rPr lang="ko-KR" altLang="en-US" sz="2000" dirty="0" err="1"/>
              <a:t>컨브넷의</a:t>
            </a:r>
            <a:r>
              <a:rPr lang="ko-KR" altLang="en-US" sz="2000" dirty="0"/>
              <a:t> 역할 </a:t>
            </a:r>
            <a:r>
              <a:rPr lang="en-US" altLang="ko-KR" sz="2000" dirty="0"/>
              <a:t>: </a:t>
            </a:r>
            <a:r>
              <a:rPr lang="ko-KR" altLang="en-US" sz="2000" dirty="0"/>
              <a:t>이미지 </a:t>
            </a:r>
            <a:r>
              <a:rPr lang="ko-KR" altLang="en-US" sz="2000" dirty="0" err="1"/>
              <a:t>텐서에서</a:t>
            </a:r>
            <a:r>
              <a:rPr lang="ko-KR" altLang="en-US" sz="2000" dirty="0"/>
              <a:t> </a:t>
            </a:r>
            <a:r>
              <a:rPr lang="en-US" altLang="ko-KR" sz="2000" dirty="0"/>
              <a:t>2D </a:t>
            </a:r>
            <a:r>
              <a:rPr lang="ko-KR" altLang="en-US" sz="2000" dirty="0"/>
              <a:t>패치를 추출하고 모든 패치에 동일한 변환을 적용한다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 - 1D </a:t>
            </a:r>
            <a:r>
              <a:rPr lang="ko-KR" altLang="en-US" sz="2000" dirty="0" err="1"/>
              <a:t>컨브넷도</a:t>
            </a:r>
            <a:r>
              <a:rPr lang="ko-KR" altLang="en-US" sz="2000" dirty="0"/>
              <a:t> 이와 같다</a:t>
            </a:r>
            <a:r>
              <a:rPr lang="en-US" altLang="ko-KR" sz="2000" dirty="0"/>
              <a:t>. </a:t>
            </a:r>
            <a:r>
              <a:rPr lang="ko-KR" altLang="en-US" sz="2000" dirty="0"/>
              <a:t>패치</a:t>
            </a:r>
            <a:r>
              <a:rPr lang="en-US" altLang="ko-KR" sz="2000" dirty="0"/>
              <a:t>(</a:t>
            </a:r>
            <a:r>
              <a:rPr lang="ko-KR" altLang="en-US" sz="2000" dirty="0"/>
              <a:t>부분 시퀀스</a:t>
            </a:r>
            <a:r>
              <a:rPr lang="en-US" altLang="ko-KR" sz="2000" dirty="0"/>
              <a:t>)</a:t>
            </a:r>
            <a:r>
              <a:rPr lang="ko-KR" altLang="en-US" sz="2000" dirty="0"/>
              <a:t>를 추출하여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합성곱을</a:t>
            </a:r>
            <a:r>
              <a:rPr lang="ko-KR" altLang="en-US" sz="2000" dirty="0"/>
              <a:t> 적용한다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층은 시퀀스에 있는 지역 패턴을 인식할 수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시간의 이동에 대한</a:t>
            </a:r>
            <a:r>
              <a:rPr lang="en-US" altLang="ko-KR" sz="2000" dirty="0"/>
              <a:t>)</a:t>
            </a:r>
            <a:r>
              <a:rPr lang="ko-KR" altLang="en-US" sz="2000" b="1" u="sng" dirty="0"/>
              <a:t>이동 불변성</a:t>
            </a:r>
            <a:r>
              <a:rPr lang="ko-KR" altLang="en-US" sz="2000" dirty="0"/>
              <a:t>이 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문자 수준의 </a:t>
            </a:r>
            <a:r>
              <a:rPr lang="ko-KR" altLang="en-US" sz="2000" u="sng" dirty="0"/>
              <a:t>단어 형태학</a:t>
            </a:r>
            <a:r>
              <a:rPr lang="ko-KR" altLang="en-US" sz="2000" dirty="0"/>
              <a:t>에 관해 학습할 수 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6792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6.4.2 </a:t>
            </a:r>
            <a:r>
              <a:rPr lang="ko-KR" altLang="en-US" dirty="0"/>
              <a:t>시퀀스 데이터를 위한 </a:t>
            </a:r>
            <a:r>
              <a:rPr lang="en-US" altLang="ko-KR" dirty="0"/>
              <a:t>1D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1D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연산은 </a:t>
            </a:r>
            <a:r>
              <a:rPr lang="en-US" altLang="ko-KR" sz="2000" dirty="0"/>
              <a:t>2D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연산과 동일하다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      - 2D </a:t>
            </a:r>
            <a:r>
              <a:rPr lang="ko-KR" altLang="en-US" sz="2000" dirty="0" err="1"/>
              <a:t>컨브넷과</a:t>
            </a:r>
            <a:r>
              <a:rPr lang="ko-KR" altLang="en-US" sz="2000" dirty="0"/>
              <a:t> 마찬가지로 </a:t>
            </a:r>
            <a:r>
              <a:rPr lang="en-US" altLang="ko-KR" sz="2000" dirty="0"/>
              <a:t>1D </a:t>
            </a:r>
            <a:r>
              <a:rPr lang="ko-KR" altLang="en-US" sz="2000" dirty="0"/>
              <a:t>입력의 길이를 줄이기 위해 </a:t>
            </a:r>
            <a:r>
              <a:rPr lang="en-US" altLang="ko-KR" sz="2000" dirty="0"/>
              <a:t>“</a:t>
            </a:r>
            <a:r>
              <a:rPr lang="ko-KR" altLang="en-US" sz="2000" b="1" u="sng" dirty="0"/>
              <a:t>서브샘플링</a:t>
            </a:r>
            <a:r>
              <a:rPr lang="en-US" altLang="ko-KR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795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6.4.3 1D </a:t>
            </a:r>
            <a:r>
              <a:rPr lang="ko-KR" altLang="en-US" dirty="0" err="1"/>
              <a:t>컨브넷</a:t>
            </a:r>
            <a:r>
              <a:rPr lang="ko-KR" altLang="en-US" dirty="0"/>
              <a:t> 구현</a:t>
            </a:r>
            <a:r>
              <a:rPr lang="en-US" altLang="ko-KR" dirty="0"/>
              <a:t> – IMDB </a:t>
            </a:r>
            <a:r>
              <a:rPr lang="ko-KR" altLang="en-US" dirty="0"/>
              <a:t>감성 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IMDB </a:t>
            </a:r>
            <a:r>
              <a:rPr lang="ko-KR" altLang="en-US" sz="2000" dirty="0"/>
              <a:t>데이터 전처리</a:t>
            </a:r>
            <a:endParaRPr lang="en-US" altLang="ko-KR" sz="2000" dirty="0"/>
          </a:p>
          <a:p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29" y="2982563"/>
            <a:ext cx="6063223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1E41A-0F57-4F5A-8E37-B940D8DC3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스트라이드</a:t>
            </a:r>
            <a:r>
              <a:rPr lang="ko-KR" altLang="en-US" dirty="0"/>
              <a:t> 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65A9F-933C-46C7-BAF3-B0A2F1FE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요소에 영향을 미치는 다른 요소는 </a:t>
            </a:r>
            <a:r>
              <a:rPr lang="ko-KR" altLang="en-US" dirty="0" err="1"/>
              <a:t>스트라이드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두 번의 연속적인 윈도우 사이의 거리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: </a:t>
            </a:r>
            <a:r>
              <a:rPr lang="ko-KR" altLang="en-US" b="1" i="0" dirty="0" err="1">
                <a:effectLst/>
                <a:latin typeface="Source Sans Pro" panose="020B0503030403020204" pitchFamily="34" charset="0"/>
              </a:rPr>
              <a:t>스트라이드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라고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불리는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합성곱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파라미터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5x5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이미지를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스트라이드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사용하면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3x3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크기의 윈도우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합성곱으로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추출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스트라이드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를 사용했다는 것은 특성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맵의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넓이와 높이가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의 배수로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다운샘플링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된 것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3072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6.4.3 1D </a:t>
            </a:r>
            <a:r>
              <a:rPr lang="ko-KR" altLang="en-US" dirty="0" err="1"/>
              <a:t>컨브넷</a:t>
            </a:r>
            <a:r>
              <a:rPr lang="ko-KR" altLang="en-US" dirty="0"/>
              <a:t> 구현</a:t>
            </a:r>
            <a:r>
              <a:rPr lang="en-US" altLang="ko-KR" dirty="0"/>
              <a:t> – IMDB </a:t>
            </a:r>
            <a:r>
              <a:rPr lang="ko-KR" altLang="en-US" dirty="0"/>
              <a:t>감성 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IMDB </a:t>
            </a:r>
            <a:r>
              <a:rPr lang="ko-KR" altLang="en-US" sz="2000" dirty="0"/>
              <a:t>데이터에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컨브넷을</a:t>
            </a:r>
            <a:r>
              <a:rPr lang="ko-KR" altLang="en-US" sz="2000" dirty="0"/>
              <a:t> 훈련하고 평가하기</a:t>
            </a:r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66085"/>
            <a:ext cx="4297805" cy="3439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66084"/>
            <a:ext cx="4643716" cy="34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81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6.4.4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연결시킨 긴 시퀀스 처리하기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/>
              <a:t>1D </a:t>
            </a:r>
            <a:r>
              <a:rPr lang="ko-KR" altLang="en-US" sz="2000" b="1" dirty="0" err="1"/>
              <a:t>컨브넷은</a:t>
            </a:r>
            <a:r>
              <a:rPr lang="ko-KR" altLang="en-US" sz="2000" dirty="0"/>
              <a:t> 입력 패치를 독립적으로 처리하기 때문에 </a:t>
            </a:r>
            <a:r>
              <a:rPr lang="en-US" altLang="ko-KR" sz="2000" dirty="0"/>
              <a:t>RNN</a:t>
            </a:r>
            <a:r>
              <a:rPr lang="ko-KR" altLang="en-US" sz="2000" dirty="0"/>
              <a:t>과 달리 </a:t>
            </a:r>
            <a:r>
              <a:rPr lang="ko-KR" altLang="en-US" sz="2000" b="1" dirty="0"/>
              <a:t>타임스텝의 순서에 </a:t>
            </a:r>
            <a:r>
              <a:rPr lang="ko-KR" altLang="en-US" sz="2000" b="1" dirty="0" err="1"/>
              <a:t>민갑하지</a:t>
            </a:r>
            <a:r>
              <a:rPr lang="ko-KR" altLang="en-US" sz="2000" b="1" dirty="0"/>
              <a:t> 않다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6430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6.4.4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연결시킨 긴 시퀀스 처리하기</a:t>
            </a:r>
            <a:r>
              <a:rPr lang="en-US" altLang="ko-KR" dirty="0"/>
              <a:t> –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만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컨브넷만</a:t>
            </a:r>
            <a:r>
              <a:rPr lang="ko-KR" altLang="en-US" sz="2000" dirty="0"/>
              <a:t> 이용하여 훈련하고 평가하기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72412"/>
            <a:ext cx="4697506" cy="35298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9" y="3072412"/>
            <a:ext cx="4549588" cy="35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23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6.4.4 CNN</a:t>
            </a:r>
            <a:r>
              <a:rPr lang="ko-KR" altLang="en-US" dirty="0"/>
              <a:t>과 </a:t>
            </a:r>
            <a:r>
              <a:rPr lang="en-US" altLang="ko-KR" dirty="0"/>
              <a:t>RNN</a:t>
            </a:r>
            <a:r>
              <a:rPr lang="ko-KR" altLang="en-US" dirty="0"/>
              <a:t>을 연결시킨 긴 시퀀스 처리하기</a:t>
            </a:r>
            <a:r>
              <a:rPr lang="en-US" altLang="ko-KR" dirty="0"/>
              <a:t> –</a:t>
            </a:r>
            <a:r>
              <a:rPr lang="ko-KR" altLang="en-US" dirty="0"/>
              <a:t> </a:t>
            </a:r>
            <a:r>
              <a:rPr lang="en-US" altLang="ko-KR" dirty="0"/>
              <a:t>CNN + RNN </a:t>
            </a:r>
            <a:r>
              <a:rPr lang="ko-KR" altLang="en-US" dirty="0"/>
              <a:t>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컨브넷을</a:t>
            </a:r>
            <a:r>
              <a:rPr lang="ko-KR" altLang="en-US" sz="2000" dirty="0"/>
              <a:t> </a:t>
            </a:r>
            <a:r>
              <a:rPr lang="en-US" altLang="ko-KR" sz="2000" dirty="0"/>
              <a:t>RNN </a:t>
            </a:r>
            <a:r>
              <a:rPr lang="ko-KR" altLang="en-US" sz="2000" dirty="0"/>
              <a:t>이전에 전처리 단계로 사용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874541"/>
            <a:ext cx="4697506" cy="34065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546" y="2866747"/>
            <a:ext cx="4667250" cy="34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074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6.4.5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/>
              <a:t>2D </a:t>
            </a:r>
            <a:r>
              <a:rPr lang="ko-KR" altLang="en-US" sz="2000" dirty="0" err="1"/>
              <a:t>컨브넷이</a:t>
            </a:r>
            <a:r>
              <a:rPr lang="ko-KR" altLang="en-US" sz="2000" dirty="0"/>
              <a:t> </a:t>
            </a:r>
            <a:r>
              <a:rPr lang="en-US" altLang="ko-KR" sz="2000" dirty="0"/>
              <a:t>2D</a:t>
            </a:r>
            <a:r>
              <a:rPr lang="ko-KR" altLang="en-US" sz="2000" dirty="0"/>
              <a:t> 공간의 시간적 패턴을 잘 처리하는 것 처럼 </a:t>
            </a:r>
            <a:r>
              <a:rPr lang="en-US" altLang="ko-KR" sz="2000" b="1" u="sng" dirty="0">
                <a:solidFill>
                  <a:srgbClr val="FF0000"/>
                </a:solidFill>
              </a:rPr>
              <a:t>1D </a:t>
            </a:r>
            <a:r>
              <a:rPr lang="ko-KR" altLang="en-US" sz="2000" b="1" u="sng" dirty="0" err="1">
                <a:solidFill>
                  <a:srgbClr val="FF0000"/>
                </a:solidFill>
              </a:rPr>
              <a:t>컨브넷은</a:t>
            </a:r>
            <a:r>
              <a:rPr lang="ko-KR" altLang="en-US" sz="2000" b="1" u="sng" dirty="0">
                <a:solidFill>
                  <a:srgbClr val="FF0000"/>
                </a:solidFill>
              </a:rPr>
              <a:t> 시간에 따른 패턴을 잘 처리</a:t>
            </a:r>
            <a:r>
              <a:rPr lang="ko-KR" altLang="en-US" sz="2000" dirty="0"/>
              <a:t>한다</a:t>
            </a:r>
            <a:r>
              <a:rPr lang="en-US" altLang="ko-KR" sz="2000" dirty="0"/>
              <a:t>. 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특정 자연어 처리 같은 일부 문제에 </a:t>
            </a:r>
            <a:r>
              <a:rPr lang="en-US" altLang="ko-KR" sz="2000" dirty="0"/>
              <a:t>RNN</a:t>
            </a:r>
            <a:r>
              <a:rPr lang="ko-KR" altLang="en-US" sz="2000" dirty="0"/>
              <a:t>을 대신할 수 있는 빠른 모델이다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</a:t>
            </a:r>
            <a:r>
              <a:rPr lang="en-US" altLang="ko-KR" sz="2000" dirty="0"/>
              <a:t>2D </a:t>
            </a:r>
            <a:r>
              <a:rPr lang="ko-KR" altLang="en-US" sz="2000" dirty="0" err="1"/>
              <a:t>컨브넷과</a:t>
            </a:r>
            <a:r>
              <a:rPr lang="ko-KR" altLang="en-US" sz="2000" dirty="0"/>
              <a:t> 비슷한 구성이다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en-US" altLang="ko-KR" sz="2000" dirty="0"/>
              <a:t>       - Conv1D</a:t>
            </a:r>
            <a:r>
              <a:rPr lang="ko-KR" altLang="en-US" sz="2000" dirty="0"/>
              <a:t>층과 </a:t>
            </a:r>
            <a:r>
              <a:rPr lang="en-US" altLang="ko-KR" sz="2000" dirty="0"/>
              <a:t>Max-Polling1D </a:t>
            </a:r>
            <a:r>
              <a:rPr lang="ko-KR" altLang="en-US" sz="2000" dirty="0"/>
              <a:t>층을 쌓고 전역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연산 </a:t>
            </a:r>
            <a:r>
              <a:rPr lang="en-US" altLang="ko-KR" sz="2000" dirty="0"/>
              <a:t>or Flatten</a:t>
            </a:r>
            <a:r>
              <a:rPr lang="ko-KR" altLang="en-US" sz="2000" dirty="0"/>
              <a:t>층을 둔다</a:t>
            </a:r>
            <a:endParaRPr lang="en-US" altLang="ko-KR" sz="2000" dirty="0"/>
          </a:p>
          <a:p>
            <a:r>
              <a:rPr lang="en-US" altLang="ko-KR" sz="2000" dirty="0"/>
              <a:t>RNN</a:t>
            </a:r>
            <a:r>
              <a:rPr lang="ko-KR" altLang="en-US" sz="2000" dirty="0"/>
              <a:t>으로 긴 시퀀스를 처리하려면 계산 비용이 </a:t>
            </a:r>
            <a:r>
              <a:rPr lang="ko-KR" altLang="en-US" sz="2000" dirty="0" err="1"/>
              <a:t>많이든다</a:t>
            </a:r>
            <a:r>
              <a:rPr lang="en-US" altLang="ko-KR" sz="2000" dirty="0"/>
              <a:t>. </a:t>
            </a:r>
            <a:r>
              <a:rPr lang="ko-KR" altLang="en-US" sz="2000" dirty="0"/>
              <a:t>하지만 </a:t>
            </a:r>
            <a:r>
              <a:rPr lang="en-US" altLang="ko-KR" sz="2000" dirty="0"/>
              <a:t>1D </a:t>
            </a:r>
            <a:r>
              <a:rPr lang="ko-KR" altLang="en-US" sz="2000" dirty="0" err="1"/>
              <a:t>컨브넷은</a:t>
            </a:r>
            <a:r>
              <a:rPr lang="ko-KR" altLang="en-US" sz="2000" dirty="0"/>
              <a:t> 비용이 적게 든다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</a:t>
            </a:r>
            <a:r>
              <a:rPr lang="en-US" altLang="ko-KR" sz="2000" b="1" u="sng" dirty="0">
                <a:solidFill>
                  <a:srgbClr val="FF0000"/>
                </a:solidFill>
              </a:rPr>
              <a:t>1D </a:t>
            </a:r>
            <a:r>
              <a:rPr lang="ko-KR" altLang="en-US" sz="2000" b="1" u="sng" dirty="0" err="1">
                <a:solidFill>
                  <a:srgbClr val="FF0000"/>
                </a:solidFill>
              </a:rPr>
              <a:t>컨브넷을</a:t>
            </a:r>
            <a:r>
              <a:rPr lang="ko-KR" altLang="en-US" sz="2000" b="1" u="sng" dirty="0">
                <a:solidFill>
                  <a:srgbClr val="FF0000"/>
                </a:solidFill>
              </a:rPr>
              <a:t> </a:t>
            </a:r>
            <a:r>
              <a:rPr lang="en-US" altLang="ko-KR" sz="2000" b="1" u="sng" dirty="0">
                <a:solidFill>
                  <a:srgbClr val="FF0000"/>
                </a:solidFill>
              </a:rPr>
              <a:t>RNN </a:t>
            </a:r>
            <a:r>
              <a:rPr lang="ko-KR" altLang="en-US" sz="2000" b="1" u="sng" dirty="0">
                <a:solidFill>
                  <a:srgbClr val="FF0000"/>
                </a:solidFill>
              </a:rPr>
              <a:t>이전의 전처리 단계로 사용</a:t>
            </a:r>
            <a:r>
              <a:rPr lang="ko-KR" altLang="en-US" sz="2000" dirty="0"/>
              <a:t>하는 것은 좋은 생각이다</a:t>
            </a:r>
            <a:r>
              <a:rPr lang="en-US" altLang="ko-KR" sz="2000" dirty="0"/>
              <a:t>. </a:t>
            </a:r>
            <a:r>
              <a:rPr lang="ko-KR" altLang="en-US" sz="2000" dirty="0"/>
              <a:t>이것은 시퀀스 길이를 줄이고 </a:t>
            </a:r>
            <a:r>
              <a:rPr lang="en-US" altLang="ko-KR" sz="2000" dirty="0"/>
              <a:t>RNN</a:t>
            </a:r>
            <a:r>
              <a:rPr lang="ko-KR" altLang="en-US" sz="2000" dirty="0"/>
              <a:t>이 처리할 유용한 표현을 추출해 주는 것이다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369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C9542-C3DB-4BFC-951C-541CEBAF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51" y="1100831"/>
            <a:ext cx="8836893" cy="41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84E1F-9C78-4656-8866-50850A8A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5.1.2 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77259-D261-448A-9CBD-CA2A766C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최대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풀링은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입력 특성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맵에서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윈도우에서 맞는 패치를 추출하고 각 채널별로 최댓값을 출력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합성곱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개념과 비슷하지만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합성곱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커널을 적용하는 대신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하드코딩된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최댓값 추출 연산 사용</a:t>
            </a:r>
            <a:endParaRPr lang="en-US" altLang="ko-KR" sz="1800" b="0" i="0" dirty="0">
              <a:effectLst/>
              <a:latin typeface="Source Sans Pro" panose="020B0503030403020204" pitchFamily="34" charset="0"/>
            </a:endParaRPr>
          </a:p>
          <a:p>
            <a:r>
              <a:rPr lang="ko-KR" altLang="en-US" sz="1800" dirty="0" err="1">
                <a:latin typeface="Source Sans Pro" panose="020B0503030403020204" pitchFamily="34" charset="0"/>
              </a:rPr>
              <a:t>스트라이드</a:t>
            </a:r>
            <a:r>
              <a:rPr lang="ko-KR" altLang="en-US" sz="1800" dirty="0">
                <a:latin typeface="Source Sans Pro" panose="020B0503030403020204" pitchFamily="34" charset="0"/>
              </a:rPr>
              <a:t> </a:t>
            </a:r>
            <a:r>
              <a:rPr lang="ko-KR" altLang="en-US" sz="1800" dirty="0" err="1">
                <a:latin typeface="Source Sans Pro" panose="020B0503030403020204" pitchFamily="34" charset="0"/>
              </a:rPr>
              <a:t>합성곱과</a:t>
            </a:r>
            <a:r>
              <a:rPr lang="ko-KR" altLang="en-US" sz="1800" dirty="0">
                <a:latin typeface="Source Sans Pro" panose="020B0503030403020204" pitchFamily="34" charset="0"/>
              </a:rPr>
              <a:t> 매우 비슷하게 강제적으로 특성 </a:t>
            </a:r>
            <a:r>
              <a:rPr lang="ko-KR" altLang="en-US" sz="1800" dirty="0" err="1">
                <a:latin typeface="Source Sans Pro" panose="020B0503030403020204" pitchFamily="34" charset="0"/>
              </a:rPr>
              <a:t>맵을</a:t>
            </a:r>
            <a:r>
              <a:rPr lang="ko-KR" altLang="en-US" sz="1800" dirty="0">
                <a:latin typeface="Source Sans Pro" panose="020B0503030403020204" pitchFamily="34" charset="0"/>
              </a:rPr>
              <a:t> </a:t>
            </a:r>
            <a:r>
              <a:rPr lang="ko-KR" altLang="en-US" sz="1800" dirty="0" err="1">
                <a:latin typeface="Source Sans Pro" panose="020B0503030403020204" pitchFamily="34" charset="0"/>
              </a:rPr>
              <a:t>다운샘플링하는</a:t>
            </a:r>
            <a:r>
              <a:rPr lang="ko-KR" altLang="en-US" sz="1800" dirty="0">
                <a:latin typeface="Source Sans Pro" panose="020B0503030403020204" pitchFamily="34" charset="0"/>
              </a:rPr>
              <a:t> 것이 최대 </a:t>
            </a:r>
            <a:r>
              <a:rPr lang="ko-KR" altLang="en-US" sz="1800" dirty="0" err="1">
                <a:latin typeface="Source Sans Pro" panose="020B0503030403020204" pitchFamily="34" charset="0"/>
              </a:rPr>
              <a:t>풀링의</a:t>
            </a:r>
            <a:r>
              <a:rPr lang="ko-KR" altLang="en-US" sz="1800" dirty="0">
                <a:latin typeface="Source Sans Pro" panose="020B0503030403020204" pitchFamily="34" charset="0"/>
              </a:rPr>
              <a:t> 역할</a:t>
            </a:r>
            <a:endParaRPr lang="en-US" altLang="ko-KR" sz="1800" dirty="0">
              <a:latin typeface="Source Sans Pro" panose="020B0503030403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합성곱만을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이용한 모델 구조의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문제컨브넷에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의해 학습된 고수준 패턴을 초기 입력에 관한 정보가 아주 적어 숫자 분류 학습하기 불충분</a:t>
            </a:r>
          </a:p>
          <a:p>
            <a:pPr algn="l">
              <a:buFont typeface="+mj-lt"/>
              <a:buAutoNum type="arabicPeriod"/>
            </a:pP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최종 특성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맵은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22 x 22 x 64 = 30,976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개의 가중치를 가짐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이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컨브넷을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펼치고 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512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크기의 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Dense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층과 연결하면 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1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만 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5800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개의 가중치 파라미터가 생김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. 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너무 많은 가중치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심각한 과대적합 발생</a:t>
            </a:r>
          </a:p>
          <a:p>
            <a:pPr algn="l">
              <a:buFont typeface="+mj-lt"/>
              <a:buAutoNum type="arabicPeriod"/>
            </a:pP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풀링은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맥스풀링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평균풀링이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 있고 </a:t>
            </a:r>
            <a:r>
              <a:rPr lang="ko-KR" altLang="en-US" sz="1800" b="0" i="0" dirty="0" err="1">
                <a:effectLst/>
                <a:latin typeface="Source Sans Pro" panose="020B0503030403020204" pitchFamily="34" charset="0"/>
              </a:rPr>
              <a:t>최대풀링</a:t>
            </a:r>
            <a:r>
              <a:rPr lang="en-US" altLang="ko-KR" sz="1800" b="0" i="0" dirty="0">
                <a:effectLst/>
                <a:latin typeface="Source Sans Pro" panose="020B0503030403020204" pitchFamily="34" charset="0"/>
              </a:rPr>
              <a:t>(Max Pooling)</a:t>
            </a:r>
            <a:r>
              <a:rPr lang="ko-KR" altLang="en-US" sz="1800" b="0" i="0" dirty="0">
                <a:effectLst/>
                <a:latin typeface="Source Sans Pro" panose="020B0503030403020204" pitchFamily="34" charset="0"/>
              </a:rPr>
              <a:t>이 더 잘됨</a:t>
            </a:r>
          </a:p>
          <a:p>
            <a:endParaRPr lang="en-US" altLang="ko-KR" sz="1800" b="0" i="0" dirty="0">
              <a:effectLst/>
              <a:latin typeface="Source Sans Pro" panose="020B0503030403020204" pitchFamily="34" charset="0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0039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4B9EA-7D62-41CE-9DF8-D5EC4B13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5.2 </a:t>
            </a:r>
            <a:r>
              <a:rPr lang="ko-KR" altLang="en-US" sz="3200" dirty="0"/>
              <a:t>소규모 데이터셋에서 밑바닥부터 </a:t>
            </a:r>
            <a:r>
              <a:rPr lang="ko-KR" altLang="en-US" sz="3200" dirty="0" err="1"/>
              <a:t>컨브넷</a:t>
            </a:r>
            <a:r>
              <a:rPr lang="ko-KR" altLang="en-US" sz="3200" dirty="0"/>
              <a:t> 훈련하기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E11BC-F373-41A2-931F-A2B0BED8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책에서 사용하는 개와 고양이 이미지 데이터셋은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훈련이미지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2000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개 검증과 테스트 이미지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1000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개를 사용하고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,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이 이미지양이 충분한 학습성능을 보이기에는 부족하다고 함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Source Sans Pro" panose="020B0503030403020204" pitchFamily="34" charset="0"/>
              </a:rPr>
              <a:t>하지만 데이터셋에 충분하다 아니다 기준은 명확하지 않다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 </a:t>
            </a:r>
          </a:p>
          <a:p>
            <a:r>
              <a:rPr lang="ko-KR" altLang="en-US" b="0" i="0" dirty="0">
                <a:effectLst/>
                <a:latin typeface="Source Sans Pro" panose="020B0503030403020204" pitchFamily="34" charset="0"/>
              </a:rPr>
              <a:t> 이 방법을 해결하기 위해서 </a:t>
            </a:r>
            <a:r>
              <a:rPr lang="ko-KR" altLang="en-US" b="1" i="0" dirty="0">
                <a:effectLst/>
                <a:latin typeface="Source Sans Pro" panose="020B0503030403020204" pitchFamily="34" charset="0"/>
              </a:rPr>
              <a:t>데이터 증식</a:t>
            </a:r>
            <a:r>
              <a:rPr lang="en-US" altLang="ko-KR" b="1" i="0" dirty="0">
                <a:effectLst/>
                <a:latin typeface="Source Sans Pro" panose="020B0503030403020204" pitchFamily="34" charset="0"/>
              </a:rPr>
              <a:t>(Data Augmentation)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 방법을 사용하여 이미지 데이터셋을 늘린다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57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9B57F-1130-4889-BEC8-42A3F43E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5.2.1 </a:t>
            </a:r>
            <a:r>
              <a:rPr lang="ko-KR" altLang="en-US" sz="3600" dirty="0"/>
              <a:t>작은 데이터셋 문제에서 </a:t>
            </a:r>
            <a:r>
              <a:rPr lang="ko-KR" altLang="en-US" sz="3600" dirty="0" err="1"/>
              <a:t>딥러닝의</a:t>
            </a:r>
            <a:r>
              <a:rPr lang="ko-KR" altLang="en-US" sz="3600" dirty="0"/>
              <a:t> 타당성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64FBE-77C7-4B0F-B36D-1E9E2D1C9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데이터셋의 타당성은 많은 샘플이 꼭 타당한 데이터셋을 의미하는 것은 아니고 상대적이다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r>
              <a:rPr lang="ko-KR" altLang="en-US" dirty="0">
                <a:latin typeface="Source Sans Pro" panose="020B0503030403020204" pitchFamily="34" charset="0"/>
              </a:rPr>
              <a:t>다음 절에서 데이터를 구하는 것부터 시작해 보자</a:t>
            </a:r>
            <a:r>
              <a:rPr lang="en-US" altLang="ko-KR" dirty="0">
                <a:latin typeface="Source Sans Pro" panose="020B0503030403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93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A9FFB-A0F7-4635-9F59-5407345C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5.2.2 </a:t>
            </a:r>
            <a:r>
              <a:rPr lang="ko-KR" altLang="en-US" dirty="0"/>
              <a:t>데이터 </a:t>
            </a:r>
            <a:r>
              <a:rPr lang="ko-KR" altLang="en-US" dirty="0" err="1"/>
              <a:t>내려받기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3064E-A59D-4DB4-A343-E650BD17E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ko-KR" altLang="en-US" b="0" i="0" dirty="0"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직접 모으는 방법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이미지 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스크레이핑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(</a:t>
            </a:r>
            <a:r>
              <a:rPr lang="ko-KR" altLang="en-US" b="0" i="0" dirty="0" err="1">
                <a:effectLst/>
                <a:latin typeface="Source Sans Pro" panose="020B0503030403020204" pitchFamily="34" charset="0"/>
              </a:rPr>
              <a:t>크롤링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모아진 데이터 등으로 내려 받을 수 있다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95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95EC34-CBA7-4E61-80A4-297B8FF4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79" y="761337"/>
            <a:ext cx="5492438" cy="44268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EE58E1-08E7-4E86-AD4B-42F9392B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90" y="492041"/>
            <a:ext cx="4800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AFE95-F4DF-470C-AFB3-0083399E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E15FA-9D8D-4C83-A869-2C271BCE5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장에서는 </a:t>
            </a:r>
            <a:r>
              <a:rPr lang="ko-KR" altLang="en-US" dirty="0" err="1"/>
              <a:t>컨브넷이라고도</a:t>
            </a:r>
            <a:r>
              <a:rPr lang="ko-KR" altLang="en-US" dirty="0"/>
              <a:t> 불리는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신경망을 소개 합니다</a:t>
            </a:r>
            <a:r>
              <a:rPr lang="en-US" altLang="ko-KR" dirty="0"/>
              <a:t>. </a:t>
            </a:r>
            <a:r>
              <a:rPr lang="ko-KR" altLang="en-US" dirty="0"/>
              <a:t>다음은 간단한 </a:t>
            </a:r>
            <a:r>
              <a:rPr lang="ko-KR" altLang="en-US" dirty="0" err="1"/>
              <a:t>컨브넷</a:t>
            </a:r>
            <a:r>
              <a:rPr lang="ko-KR" altLang="en-US" dirty="0"/>
              <a:t> 예제입니다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55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7BFF1A-A0D0-40DB-A468-EF5B2BCF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49" y="917657"/>
            <a:ext cx="5076825" cy="507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263548-9590-4F29-9E34-9A173CCD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01" y="917657"/>
            <a:ext cx="47434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620EC-C4A7-404F-9788-16E5F8CA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5.2.2 </a:t>
            </a:r>
            <a:r>
              <a:rPr lang="ko-KR" altLang="en-US" dirty="0"/>
              <a:t>데이터 </a:t>
            </a:r>
            <a:r>
              <a:rPr lang="ko-KR" altLang="en-US" dirty="0" err="1"/>
              <a:t>내려받기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77BCB-F2CE-46EA-91D3-9CF92431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본 코드를 실행하면 데이터는 다음과 같이 나눠집니다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2000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개의 훈련 이미지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개의 검증 이미지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개의 테스트 이미지</a:t>
            </a:r>
          </a:p>
          <a:p>
            <a:pPr algn="l"/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분할된 각 데이터는 동일한 개수의 샘플을 포함합니다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이진 분류 문제이므로 정확도를 이용해 성공을 측정합니다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872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4F380-EA5E-4FA6-A5BB-57A6F3B1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5.2.3 </a:t>
            </a:r>
            <a:r>
              <a:rPr lang="ko-KR" altLang="en-US" dirty="0"/>
              <a:t>네트워크 구성하기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130FD-8B1A-4A66-8A7C-DD9BA776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904" y="2563906"/>
            <a:ext cx="4150895" cy="3613056"/>
          </a:xfrm>
        </p:spPr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문제가 복잡하므로 층을 좀 더 많이 사용하여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150 * 150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크기의 입력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특성맵을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7 * 7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의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특성맵으로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줄입니다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이렇게 해야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Flatten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층에서 크기가 너무 커지는 것을 방지할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A36B2-EA4A-4BC0-81F3-F2504548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93" y="2515089"/>
            <a:ext cx="4648200" cy="36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8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727DE-A1E8-4968-A7B3-F95C31C7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978" y="1090863"/>
            <a:ext cx="4503821" cy="5086100"/>
          </a:xfrm>
        </p:spPr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이진 분류 문제이므로 네트워크는 하나의 유닛과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sigmoid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활성화 함수로 끝납니다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 유닛은 한 클래스에 대한 확률을 인코딩합니다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모델을 확인해봅시다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5C69F-E19B-432A-8184-AE8B6ABC6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63" y="627528"/>
            <a:ext cx="4835201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5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2D4D2C-F085-4E66-A6B3-D721EFCA3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8553764" cy="3310128"/>
          </a:xfrm>
        </p:spPr>
        <p:txBody>
          <a:bodyPr/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컴파일 단계에서는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RMSprop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옵티마이저를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사용합니다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498664-98C9-48FF-B511-8AF40745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554506"/>
            <a:ext cx="4171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0B1C-F5F3-46B4-9A29-817C932C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5.2.4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C1989-E105-4A6F-8D12-44F4FB5A5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데이터는 네트워크에 주입되기 전에 부동 소수의 타입의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텐서로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적절하게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전처리되어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있어야 합니다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 JPEG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파일이므로 다음과 같은 과정으로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전처리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합니다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사진 파일을 읽습니다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JPEG 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콘텐츠를 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RGB 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픽셀 값으로 디코딩합니다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그다음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부동 소수 타입의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텐서로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변환합니다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픽셀 값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(0~255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의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정수값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)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의 스케일을 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[0, 1] 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사이로 조정합니다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케라스에서는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이런 단계를 자동으로 처리하는 유틸리티가 있습니다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케라스에는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 err="1">
                <a:solidFill>
                  <a:srgbClr val="494E52"/>
                </a:solidFill>
                <a:effectLst/>
                <a:latin typeface="-apple-system"/>
              </a:rPr>
              <a:t>keras.preprocessing.image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와 같이 이미지 처리를 위한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헬퍼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도구들도 있습니다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en-US" altLang="ko-KR" sz="2000" b="0" i="0" dirty="0" err="1">
                <a:solidFill>
                  <a:srgbClr val="494E52"/>
                </a:solidFill>
                <a:effectLst/>
                <a:latin typeface="-apple-system"/>
              </a:rPr>
              <a:t>ImageDataGenerator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클래스는 디스크에 있는 이미지 파일을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전처리된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배치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텐서로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자동으로 바꾸어 주는 파이썬 </a:t>
            </a:r>
            <a:r>
              <a:rPr lang="ko-KR" altLang="en-US" sz="2000" b="0" i="0" dirty="0" err="1">
                <a:solidFill>
                  <a:srgbClr val="494E52"/>
                </a:solidFill>
                <a:effectLst/>
                <a:latin typeface="-apple-system"/>
              </a:rPr>
              <a:t>제너레이터를</a:t>
            </a:r>
            <a:r>
              <a:rPr lang="ko-KR" altLang="en-US" sz="2000" b="0" i="0" dirty="0">
                <a:solidFill>
                  <a:srgbClr val="494E52"/>
                </a:solidFill>
                <a:effectLst/>
                <a:latin typeface="-apple-system"/>
              </a:rPr>
              <a:t> 만들어 줍니다</a:t>
            </a:r>
            <a:r>
              <a:rPr lang="en-US" altLang="ko-KR" sz="20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sz="2000" b="0" i="0" dirty="0">
              <a:solidFill>
                <a:srgbClr val="494E52"/>
              </a:solidFill>
              <a:effectLst/>
              <a:latin typeface="-apple-system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936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F7C08A-BF3B-474E-9C6F-6706F84C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890587"/>
            <a:ext cx="5857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1D995-E71C-40F7-A138-4307421AA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474" y="1825625"/>
            <a:ext cx="4696326" cy="4351338"/>
          </a:xfrm>
        </p:spPr>
        <p:txBody>
          <a:bodyPr/>
          <a:lstStyle/>
          <a:p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제너레이터를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사용한 데이터에 모델을 훈련시켜보겠습니다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fit_generator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매서드는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fit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매서드와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동일하되 데이터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제너레이터를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사용할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76B4D9-42F4-4356-8884-E205FFA1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4735"/>
            <a:ext cx="5779242" cy="2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0D026-D51A-43BE-9F0B-70168780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각 매개변수는 다음과 같습니다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파이썬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제너레이터</a:t>
            </a:r>
            <a:endParaRPr lang="ko-KR" altLang="en-US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제너레이터의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끝이 없기 때문에 필요한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에포크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별 배치 개수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배치가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20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개이므로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 해야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2000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개를 사용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에포크</a:t>
            </a:r>
            <a:endParaRPr lang="ko-KR" altLang="en-US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검증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제너레이터</a:t>
            </a:r>
            <a:endParaRPr lang="ko-KR" altLang="en-US" b="0" i="0" dirty="0">
              <a:solidFill>
                <a:srgbClr val="494E5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검증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에포크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별 배치 개수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배치가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20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개이므로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50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 있어야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1000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개 사용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96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0DB36-9731-424D-9AAA-0F314C64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904" y="1347537"/>
            <a:ext cx="4150895" cy="4829426"/>
          </a:xfrm>
        </p:spPr>
        <p:txBody>
          <a:bodyPr/>
          <a:lstStyle/>
          <a:p>
            <a:pPr algn="l"/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h5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확장자는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HDF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파일의 확장자로 계층적 데이터 형식이라고 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모든 크기의 유형의 시스템에서 사용할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유연하고 효율적인 저장소 및 빠른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IO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제공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많은 포맷이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HDF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지원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F7DB3-A4C9-49AC-8274-1E0CC5E0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81" y="2169847"/>
            <a:ext cx="6847723" cy="12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3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08666-FFDA-4506-8E57-E5439CD0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804"/>
            <a:ext cx="10515600" cy="558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b="0" i="0" dirty="0">
                <a:solidFill>
                  <a:srgbClr val="137FB7"/>
                </a:solidFill>
                <a:effectLst/>
                <a:latin typeface="Source Code Pro"/>
              </a:rPr>
              <a:t>from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keras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altLang="ko-KR" sz="1200" b="0" i="0" dirty="0">
                <a:solidFill>
                  <a:srgbClr val="137FB7"/>
                </a:solidFill>
                <a:effectLst/>
                <a:latin typeface="Source Code Pro"/>
              </a:rPr>
              <a:t>import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layers 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137FB7"/>
                </a:solidFill>
                <a:effectLst/>
                <a:latin typeface="Source Code Pro"/>
              </a:rPr>
              <a:t>from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keras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altLang="ko-KR" sz="1200" b="0" i="0" dirty="0">
                <a:solidFill>
                  <a:srgbClr val="137FB7"/>
                </a:solidFill>
                <a:effectLst/>
                <a:latin typeface="Source Code Pro"/>
              </a:rPr>
              <a:t>import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models </a:t>
            </a:r>
          </a:p>
          <a:p>
            <a:pPr marL="0" indent="0">
              <a:buNone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model </a:t>
            </a:r>
            <a:r>
              <a:rPr lang="en-US" altLang="ko-KR" sz="1200" b="0" i="0" dirty="0">
                <a:solidFill>
                  <a:srgbClr val="A77F71"/>
                </a:solidFill>
                <a:effectLst/>
                <a:latin typeface="Source Code Pro"/>
              </a:rPr>
              <a:t>=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models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Sequential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add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layers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>
                <a:solidFill>
                  <a:srgbClr val="DF4A68"/>
                </a:solidFill>
                <a:effectLst/>
                <a:latin typeface="Source Code Pro"/>
              </a:rPr>
              <a:t>Conv2D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32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),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activation</a:t>
            </a:r>
            <a:r>
              <a:rPr lang="en-US" altLang="ko-KR" sz="1200" b="0" i="0" dirty="0">
                <a:solidFill>
                  <a:srgbClr val="A77F71"/>
                </a:solidFill>
                <a:effectLst/>
                <a:latin typeface="Source Code Pro"/>
              </a:rPr>
              <a:t>=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'</a:t>
            </a:r>
            <a:r>
              <a:rPr lang="en-US" altLang="ko-KR" sz="1200" b="0" i="0" dirty="0" err="1">
                <a:solidFill>
                  <a:srgbClr val="60911B"/>
                </a:solidFill>
                <a:effectLst/>
                <a:latin typeface="Source Code Pro"/>
              </a:rPr>
              <a:t>relu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'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input_shape</a:t>
            </a:r>
            <a:r>
              <a:rPr lang="en-US" altLang="ko-KR" sz="1200" b="0" i="0" dirty="0">
                <a:solidFill>
                  <a:srgbClr val="A77F71"/>
                </a:solidFill>
                <a:effectLst/>
                <a:latin typeface="Source Code Pro"/>
              </a:rPr>
              <a:t>=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28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28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1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)))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add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layers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>
                <a:solidFill>
                  <a:srgbClr val="DF4A68"/>
                </a:solidFill>
                <a:effectLst/>
                <a:latin typeface="Source Code Pro"/>
              </a:rPr>
              <a:t>MaxPooling2D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)))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add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layers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>
                <a:solidFill>
                  <a:srgbClr val="DF4A68"/>
                </a:solidFill>
                <a:effectLst/>
                <a:latin typeface="Source Code Pro"/>
              </a:rPr>
              <a:t>Conv2D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64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),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activation</a:t>
            </a:r>
            <a:r>
              <a:rPr lang="en-US" altLang="ko-KR" sz="1200" b="0" i="0" dirty="0">
                <a:solidFill>
                  <a:srgbClr val="A77F71"/>
                </a:solidFill>
                <a:effectLst/>
                <a:latin typeface="Source Code Pro"/>
              </a:rPr>
              <a:t>=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'</a:t>
            </a:r>
            <a:r>
              <a:rPr lang="en-US" altLang="ko-KR" sz="1200" b="0" i="0" dirty="0" err="1">
                <a:solidFill>
                  <a:srgbClr val="60911B"/>
                </a:solidFill>
                <a:effectLst/>
                <a:latin typeface="Source Code Pro"/>
              </a:rPr>
              <a:t>relu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’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add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layers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>
                <a:solidFill>
                  <a:srgbClr val="DF4A68"/>
                </a:solidFill>
                <a:effectLst/>
                <a:latin typeface="Source Code Pro"/>
              </a:rPr>
              <a:t>MaxPooling2D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2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)))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add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layers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>
                <a:solidFill>
                  <a:srgbClr val="DF4A68"/>
                </a:solidFill>
                <a:effectLst/>
                <a:latin typeface="Source Code Pro"/>
              </a:rPr>
              <a:t>Conv2D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64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,(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,</a:t>
            </a:r>
            <a:r>
              <a:rPr lang="en-US" altLang="ko-KR" sz="1200" b="0" i="0" dirty="0">
                <a:solidFill>
                  <a:srgbClr val="E57523"/>
                </a:solidFill>
                <a:effectLst/>
                <a:latin typeface="Source Code Pro"/>
              </a:rPr>
              <a:t>3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),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activation</a:t>
            </a:r>
            <a:r>
              <a:rPr lang="en-US" altLang="ko-KR" sz="1200" b="0" i="0" dirty="0">
                <a:solidFill>
                  <a:srgbClr val="A77F71"/>
                </a:solidFill>
                <a:effectLst/>
                <a:latin typeface="Source Code Pro"/>
              </a:rPr>
              <a:t>=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'</a:t>
            </a:r>
            <a:r>
              <a:rPr lang="en-US" altLang="ko-KR" sz="1200" b="0" i="0" dirty="0" err="1">
                <a:solidFill>
                  <a:srgbClr val="60911B"/>
                </a:solidFill>
                <a:effectLst/>
                <a:latin typeface="Source Code Pro"/>
              </a:rPr>
              <a:t>relu</a:t>
            </a:r>
            <a:r>
              <a:rPr lang="en-US" altLang="ko-KR" sz="1200" b="0" i="0" dirty="0">
                <a:solidFill>
                  <a:srgbClr val="60911B"/>
                </a:solidFill>
                <a:effectLst/>
                <a:latin typeface="Source Code Pro"/>
              </a:rPr>
              <a:t>’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))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Source Code Pro"/>
              </a:rPr>
              <a:t> </a:t>
            </a:r>
          </a:p>
          <a:p>
            <a:pPr marL="0" indent="0">
              <a:buNone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Source Code Pro"/>
              </a:rPr>
              <a:t>model</a:t>
            </a:r>
            <a:r>
              <a:rPr lang="en-US" altLang="ko-KR" sz="1200" b="0" i="0" dirty="0" err="1">
                <a:solidFill>
                  <a:srgbClr val="666666"/>
                </a:solidFill>
                <a:effectLst/>
                <a:latin typeface="Source Code Pro"/>
              </a:rPr>
              <a:t>.</a:t>
            </a:r>
            <a:r>
              <a:rPr lang="en-US" altLang="ko-KR" sz="1200" b="0" i="0" dirty="0" err="1">
                <a:solidFill>
                  <a:srgbClr val="DF4A68"/>
                </a:solidFill>
                <a:effectLst/>
                <a:latin typeface="Source Code Pro"/>
              </a:rPr>
              <a:t>summary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Source Code Pro"/>
              </a:rPr>
              <a:t>()</a:t>
            </a:r>
          </a:p>
          <a:p>
            <a:pPr marL="0" indent="0">
              <a:buNone/>
            </a:pPr>
            <a:endParaRPr lang="en-US" altLang="ko-KR" sz="1200" dirty="0">
              <a:solidFill>
                <a:srgbClr val="666666"/>
              </a:solidFill>
              <a:latin typeface="Source Code Pro"/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#(28,28,1) </a:t>
            </a:r>
            <a:r>
              <a:rPr lang="ko-KR" altLang="en-US" sz="1800" dirty="0"/>
              <a:t>크기의 입력을 처리하도록 </a:t>
            </a:r>
            <a:r>
              <a:rPr lang="ko-KR" altLang="en-US" sz="1800" dirty="0" err="1"/>
              <a:t>컨브넷을</a:t>
            </a:r>
            <a:r>
              <a:rPr lang="ko-KR" altLang="en-US" sz="1800" dirty="0"/>
              <a:t> 설정함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36141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D6F94-A701-4DF0-810A-CC340C850829}"/>
              </a:ext>
            </a:extLst>
          </p:cNvPr>
          <p:cNvSpPr txBox="1"/>
          <p:nvPr/>
        </p:nvSpPr>
        <p:spPr>
          <a:xfrm>
            <a:off x="5614737" y="14254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훈련 데이터와 검증 데이터 모델의 손실과 정확도 그래프로 그려봅시다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AAA897-F4F5-4390-992C-06AAAFE9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8" y="876019"/>
            <a:ext cx="44291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C78AA-F951-4915-A60E-2864DA63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60" y="216067"/>
            <a:ext cx="4717471" cy="3553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50900F-F9D4-4867-9031-8A6798AB7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74" y="0"/>
            <a:ext cx="4836946" cy="3658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ACED3-34C6-4325-9AE4-191C94471575}"/>
              </a:ext>
            </a:extLst>
          </p:cNvPr>
          <p:cNvSpPr txBox="1"/>
          <p:nvPr/>
        </p:nvSpPr>
        <p:spPr>
          <a:xfrm>
            <a:off x="2675147" y="436860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그래프를 보면 검증 정확도는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70%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에서 멈추고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손실은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11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번쯤 이내에서 최저점을 찍는 것을 알 수 있습니다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훈련 샘플이 적기 때문에 과대적합은 중요한 문제입니다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드롭아웃이나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가중치 감소처럼 과대적합을 감소시킬 수 있는 여러가지 방법이 있지만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여기서는 컴퓨터 비전에서 사용하는 </a:t>
            </a:r>
            <a:r>
              <a:rPr lang="ko-KR" altLang="en-US" b="1" i="0" dirty="0">
                <a:solidFill>
                  <a:srgbClr val="494E52"/>
                </a:solidFill>
                <a:effectLst/>
                <a:latin typeface="-apple-system"/>
              </a:rPr>
              <a:t>데이터 증식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 을 시도해봅니다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798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19B2D-9BD4-48CF-8199-F03490B5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5.2.5 </a:t>
            </a:r>
            <a:r>
              <a:rPr lang="ko-KR" altLang="en-US" dirty="0"/>
              <a:t>데이터 증식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55AC0-FC57-4F39-8B08-E5A23367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716" y="2456329"/>
            <a:ext cx="4985084" cy="3720634"/>
          </a:xfrm>
        </p:spPr>
        <p:txBody>
          <a:bodyPr>
            <a:normAutofit fontScale="92500"/>
          </a:bodyPr>
          <a:lstStyle/>
          <a:p>
            <a:r>
              <a:rPr lang="ko-KR" altLang="en-US" sz="2400" b="0" i="0" dirty="0">
                <a:solidFill>
                  <a:srgbClr val="494E52"/>
                </a:solidFill>
                <a:effectLst/>
                <a:latin typeface="-apple-system"/>
              </a:rPr>
              <a:t>데이터 증식은 말 그대로 데이터를 늘리는 방법입니다</a:t>
            </a:r>
            <a:r>
              <a:rPr lang="en-US" altLang="ko-KR" sz="2400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sz="2400" b="0" i="0" dirty="0">
                <a:solidFill>
                  <a:srgbClr val="494E52"/>
                </a:solidFill>
                <a:effectLst/>
                <a:latin typeface="-apple-system"/>
              </a:rPr>
              <a:t>데이터를 늘리는 방법은 여러 가지 </a:t>
            </a:r>
            <a:r>
              <a:rPr lang="ko-KR" altLang="en-US" sz="2400" b="0" i="0" dirty="0" err="1">
                <a:solidFill>
                  <a:srgbClr val="494E52"/>
                </a:solidFill>
                <a:effectLst/>
                <a:latin typeface="-apple-system"/>
              </a:rPr>
              <a:t>랜덤한</a:t>
            </a:r>
            <a:r>
              <a:rPr lang="ko-KR" altLang="en-US" sz="2400" b="0" i="0" dirty="0">
                <a:solidFill>
                  <a:srgbClr val="494E52"/>
                </a:solidFill>
                <a:effectLst/>
                <a:latin typeface="-apple-system"/>
              </a:rPr>
              <a:t> 변환을 적용하는 것입니다</a:t>
            </a:r>
            <a:r>
              <a:rPr lang="en-US" altLang="ko-KR" sz="24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sz="2400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rgbClr val="494E52"/>
                </a:solidFill>
                <a:effectLst/>
                <a:latin typeface="-apple-system"/>
              </a:rPr>
              <a:t>모델이 데이터의 여러 측면을 학습하면 일반화에 도움이 될 것입니다</a:t>
            </a:r>
            <a:r>
              <a:rPr lang="en-US" altLang="ko-KR" sz="2400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sz="2400" b="0" i="0" dirty="0">
                <a:solidFill>
                  <a:srgbClr val="494E52"/>
                </a:solidFill>
                <a:effectLst/>
                <a:latin typeface="-apple-system"/>
              </a:rPr>
              <a:t>그림과 같은 방법으로 여러 종류의 랜덤 변환을 적용하도록 설정합니다</a:t>
            </a:r>
            <a:r>
              <a:rPr lang="en-US" altLang="ko-KR" sz="2400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E9900-AF84-4CF7-802B-951E500E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984"/>
            <a:ext cx="5506704" cy="5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9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5EDEA-07A2-43A9-A648-885C7C76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44" y="684546"/>
            <a:ext cx="4981575" cy="2505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31E54-4455-42BA-8992-F11AD4BD6E1A}"/>
              </a:ext>
            </a:extLst>
          </p:cNvPr>
          <p:cNvSpPr txBox="1"/>
          <p:nvPr/>
        </p:nvSpPr>
        <p:spPr>
          <a:xfrm>
            <a:off x="5759116" y="72991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width_shift</a:t>
            </a:r>
            <a:r>
              <a:rPr lang="en-US" altLang="ko-KR" dirty="0" err="1">
                <a:solidFill>
                  <a:srgbClr val="494E52"/>
                </a:solidFill>
                <a:latin typeface="-apple-system"/>
              </a:rPr>
              <a:t>_range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와 </a:t>
            </a:r>
            <a:r>
              <a:rPr lang="en-US" altLang="ko-KR" dirty="0" err="1">
                <a:solidFill>
                  <a:srgbClr val="494E52"/>
                </a:solidFill>
                <a:latin typeface="-apple-system"/>
              </a:rPr>
              <a:t>height_shift_range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사진을 수평과 수직으로 랜덤하게 평행 이동시킬 범위입니다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전체 넓이와 높이에 대한 비율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rotation_range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랜덤하게 사진을 회전시킬 각도 범위입니다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(0-180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사이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).</a:t>
            </a:r>
          </a:p>
          <a:p>
            <a:endParaRPr lang="en-US" altLang="ko-KR" dirty="0">
              <a:solidFill>
                <a:srgbClr val="494E52"/>
              </a:solidFill>
              <a:latin typeface="-apple-system"/>
            </a:endParaRPr>
          </a:p>
          <a:p>
            <a:r>
              <a:rPr lang="en-US" altLang="ko-KR" dirty="0" err="1">
                <a:solidFill>
                  <a:srgbClr val="494E52"/>
                </a:solidFill>
                <a:latin typeface="-apple-system"/>
              </a:rPr>
              <a:t>shear_range</a:t>
            </a:r>
            <a:r>
              <a:rPr lang="en-US" altLang="ko-KR" dirty="0">
                <a:solidFill>
                  <a:srgbClr val="494E52"/>
                </a:solidFill>
                <a:latin typeface="-apple-system"/>
              </a:rPr>
              <a:t>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랜덤하게 전단 변환을 적용할 각도 범위입니다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-apple-system"/>
            </a:endParaRPr>
          </a:p>
          <a:p>
            <a:r>
              <a:rPr lang="en-US" altLang="ko-KR" dirty="0" err="1"/>
              <a:t>zoom_range</a:t>
            </a:r>
            <a:r>
              <a:rPr lang="en-US" altLang="ko-KR" dirty="0"/>
              <a:t>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랜덤하게 사진을 확대할 범위입니다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-apple-system"/>
            </a:endParaRPr>
          </a:p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horizontal_flip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은 랜덤하게 이미지를 수평으로 뒤집습니다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수평 대칭을 가정할 수 있을 때 사용합니다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예를 들어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풍경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인물 사진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).</a:t>
            </a:r>
          </a:p>
          <a:p>
            <a:endParaRPr lang="en-US" altLang="ko-KR" dirty="0">
              <a:solidFill>
                <a:srgbClr val="494E52"/>
              </a:solidFill>
              <a:latin typeface="-apple-system"/>
            </a:endParaRPr>
          </a:p>
          <a:p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fill_mode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는 회전이나 가로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/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세로 이동으로 인해 새롭게 생성해야 할 픽셀을 채울 전략입니다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78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6C1EB6-8774-4EB5-8C9C-7D74CB5BDC78}"/>
              </a:ext>
            </a:extLst>
          </p:cNvPr>
          <p:cNvSpPr txBox="1"/>
          <p:nvPr/>
        </p:nvSpPr>
        <p:spPr>
          <a:xfrm>
            <a:off x="5614737" y="95592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이렇게 데이터 증식을 사용하여 새로운 네트워크를 훈련시킬 때 네트워크에 같은 입력 데이터가 두 번 주입되지 않습니다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하지만 적은 수의 원본 이미지에서 만들어졌기 때문에 아직은 입력 데이터들 사이에 상호 연관성이 큽니다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494E52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그렇다면 기존 정보의 재조합만 이루어지고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과대적합을 해결하기 위해서는 충분하지 못합니다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그렇기에 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dropout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까지 추가해서 층을 새롭게 이루고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네트워크를 훈련시켜보겠습니다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flatten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층 다음에 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model.add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</a:t>
            </a:r>
            <a:r>
              <a:rPr lang="en-US" altLang="ko-KR" b="0" i="0" dirty="0" err="1">
                <a:solidFill>
                  <a:srgbClr val="494E52"/>
                </a:solidFill>
                <a:effectLst/>
                <a:latin typeface="-apple-system"/>
              </a:rPr>
              <a:t>layers.Dropout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(0.5))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다음코드만 추가하고 전까지 과정을 반복하면 됩니다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모델부터 다시 </a:t>
            </a:r>
            <a:r>
              <a:rPr lang="ko-KR" altLang="en-US" b="0" i="0" dirty="0" err="1">
                <a:solidFill>
                  <a:srgbClr val="494E52"/>
                </a:solidFill>
                <a:effectLst/>
                <a:latin typeface="-apple-system"/>
              </a:rPr>
              <a:t>만들어야하는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것입니다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그래프까지 그려보면 다음과 같습니다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코드는 </a:t>
            </a:r>
            <a:r>
              <a:rPr lang="ko-KR" altLang="en-US" dirty="0">
                <a:solidFill>
                  <a:srgbClr val="494E52"/>
                </a:solidFill>
                <a:latin typeface="-apple-system"/>
              </a:rPr>
              <a:t>그림과</a:t>
            </a:r>
            <a:r>
              <a:rPr lang="ko-KR" altLang="en-US" b="0" i="0" dirty="0">
                <a:solidFill>
                  <a:srgbClr val="494E52"/>
                </a:solidFill>
                <a:effectLst/>
                <a:latin typeface="-apple-system"/>
              </a:rPr>
              <a:t> 같습니다</a:t>
            </a:r>
            <a:r>
              <a:rPr lang="en-US" altLang="ko-KR" b="0" i="0" dirty="0">
                <a:solidFill>
                  <a:srgbClr val="494E52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E38866-7D76-4AF4-BE22-1370B7F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2" y="1123950"/>
            <a:ext cx="4343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0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8BE88-DAC4-4F92-B4DD-C90258DA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442" y="1026695"/>
            <a:ext cx="4327358" cy="5150268"/>
          </a:xfrm>
        </p:spPr>
        <p:txBody>
          <a:bodyPr/>
          <a:lstStyle/>
          <a:p>
            <a:r>
              <a:rPr lang="ko-KR" altLang="en-US" dirty="0"/>
              <a:t>데이터 증식과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사용하여 이 네트워크를 훈련시켜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02E5F-CE97-4980-9448-E22020BF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3" y="953879"/>
            <a:ext cx="61817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756B9-9877-4053-8334-AF32DB64D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882" y="625642"/>
            <a:ext cx="10053917" cy="5551321"/>
          </a:xfrm>
        </p:spPr>
        <p:txBody>
          <a:bodyPr/>
          <a:lstStyle/>
          <a:p>
            <a:r>
              <a:rPr lang="ko-KR" altLang="en-US" dirty="0"/>
              <a:t>데이터 증식과 </a:t>
            </a:r>
            <a:r>
              <a:rPr lang="ko-KR" altLang="en-US" dirty="0" err="1"/>
              <a:t>드롭아웃</a:t>
            </a:r>
            <a:r>
              <a:rPr lang="ko-KR" altLang="en-US" dirty="0"/>
              <a:t> 덕택에 더 이상 과대적합 되지 않습니다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훈련 곡선이 검증 곡선에 가깝게 따라가고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E3AE7B-F94C-4BC5-802B-C3806259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2" y="2626659"/>
            <a:ext cx="4523874" cy="3291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998A8E-B011-4EB4-867C-BE52B3336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85" y="2536865"/>
            <a:ext cx="4571499" cy="34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A873F13-A790-4423-8EBE-286A89ACB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554" y="1894150"/>
            <a:ext cx="9239075" cy="3239912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5.3 </a:t>
            </a:r>
            <a:r>
              <a:rPr lang="ko-KR" altLang="en-US" sz="4000" dirty="0"/>
              <a:t>사전</a:t>
            </a:r>
            <a:r>
              <a:rPr lang="en-US" altLang="ko-KR" sz="4000" dirty="0"/>
              <a:t> </a:t>
            </a:r>
            <a:r>
              <a:rPr lang="ko-KR" altLang="en-US" sz="4000" dirty="0"/>
              <a:t>훈련된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사용하기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5.4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학습 시각화</a:t>
            </a: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088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76983-68B3-416B-926F-BADF0D9A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9F2B3-F060-4A66-AA84-061316DC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사전 훈련된 네트워크 </a:t>
            </a:r>
            <a:r>
              <a:rPr lang="en-US" altLang="ko-KR" sz="2400" dirty="0"/>
              <a:t>: </a:t>
            </a:r>
            <a:r>
              <a:rPr lang="ko-KR" altLang="en-US" sz="2400" dirty="0"/>
              <a:t>일반적으로 대규모 이미지 분류 문제를 위해 대량의 데이터셋에서 미리 훈련되어 저장된 네트워크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새로운 문제가 원래 작업과 완전히 다른 클래스에 대한 것이더라도 이런 특성은 많은 컴퓨터 비전 문제에 유용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핵심 장점 </a:t>
            </a:r>
            <a:r>
              <a:rPr lang="en-US" altLang="ko-KR" sz="2400" dirty="0"/>
              <a:t>: </a:t>
            </a:r>
            <a:r>
              <a:rPr lang="ko-KR" altLang="en-US" sz="2400" dirty="0"/>
              <a:t>학습된 특성을 다른 문제에 적용할 수 있는 이런 유연성은 이전의 많은 얕은 학습 방법과 비교했을 때의 </a:t>
            </a:r>
            <a:r>
              <a:rPr lang="ko-KR" altLang="en-US" sz="2400" dirty="0" err="1"/>
              <a:t>딥러닝의</a:t>
            </a:r>
            <a:r>
              <a:rPr lang="ko-KR" altLang="en-US" sz="2400" dirty="0"/>
              <a:t> 핵심 장점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따라서 작은 데이터셋을 가진 문제에도 </a:t>
            </a:r>
            <a:r>
              <a:rPr lang="ko-KR" altLang="en-US" sz="2400" dirty="0" err="1"/>
              <a:t>딥러닝이</a:t>
            </a:r>
            <a:r>
              <a:rPr lang="ko-KR" altLang="en-US" sz="2400" dirty="0"/>
              <a:t> 효율적으로 작동 할 수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554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E38CD-60E8-4DE6-9BBB-66A6160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411A4-1AF9-4C62-9DA0-5311B631B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사전 훈련된 네트워크를 사용하는 두 가지 방법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특성 추출</a:t>
            </a: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endParaRPr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/>
              <a:t>미세 조정</a:t>
            </a: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839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45A2E-B708-4B36-AB09-BBCB7ED1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8164" y="887459"/>
            <a:ext cx="3275120" cy="4351338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Conv2D</a:t>
            </a:r>
            <a:r>
              <a:rPr lang="ko-KR" altLang="en-US" sz="1700" dirty="0"/>
              <a:t>와 </a:t>
            </a:r>
            <a:r>
              <a:rPr lang="en-US" altLang="ko-KR" sz="1700" dirty="0"/>
              <a:t>MaxPoolin2D</a:t>
            </a:r>
            <a:r>
              <a:rPr lang="ko-KR" altLang="en-US" sz="1700" dirty="0"/>
              <a:t>층의 출력은 </a:t>
            </a:r>
            <a:r>
              <a:rPr lang="en-US" altLang="ko-KR" sz="1700" dirty="0"/>
              <a:t>(height, width, channels) </a:t>
            </a:r>
            <a:r>
              <a:rPr lang="ko-KR" altLang="en-US" sz="1700" dirty="0"/>
              <a:t>크기의 </a:t>
            </a:r>
            <a:r>
              <a:rPr lang="en-US" altLang="ko-KR" sz="1700" dirty="0"/>
              <a:t>3D</a:t>
            </a:r>
            <a:r>
              <a:rPr lang="ko-KR" altLang="en-US" sz="1700" dirty="0" err="1"/>
              <a:t>텐서입니다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높이와 너비 차원은 네트워크가 깊어질수록 작아지는 경향이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채널의 수는 </a:t>
            </a:r>
            <a:r>
              <a:rPr lang="en-US" altLang="ko-KR" sz="1700" dirty="0"/>
              <a:t>Conv2D</a:t>
            </a:r>
            <a:r>
              <a:rPr lang="ko-KR" altLang="en-US" sz="1700" dirty="0"/>
              <a:t>층에 전달된 첫 번째 매개변수에 의해 조절됩니다</a:t>
            </a:r>
            <a:r>
              <a:rPr lang="en-US" altLang="ko-KR" sz="1700" dirty="0"/>
              <a:t>.(32or64)</a:t>
            </a:r>
          </a:p>
          <a:p>
            <a:r>
              <a:rPr lang="ko-KR" altLang="en-US" sz="1700" dirty="0"/>
              <a:t>다음 단계에서 마지막 층의</a:t>
            </a:r>
            <a:r>
              <a:rPr lang="en-US" altLang="ko-KR" sz="1700" dirty="0"/>
              <a:t>(3,3,64)</a:t>
            </a:r>
            <a:r>
              <a:rPr lang="ko-KR" altLang="en-US" sz="1700" dirty="0"/>
              <a:t>크기 출력 </a:t>
            </a:r>
            <a:r>
              <a:rPr lang="ko-KR" altLang="en-US" sz="1700" dirty="0" err="1"/>
              <a:t>텐서를</a:t>
            </a:r>
            <a:r>
              <a:rPr lang="ko-KR" altLang="en-US" sz="1700" dirty="0"/>
              <a:t> 완전 연결 네트워크에 주입합니다</a:t>
            </a:r>
            <a:r>
              <a:rPr lang="en-US" altLang="ko-KR" sz="1700" dirty="0"/>
              <a:t>.</a:t>
            </a:r>
          </a:p>
          <a:p>
            <a:endParaRPr lang="ko-KR" altLang="en-US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2EC45-E680-4BD6-AC20-7B9BF1EE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08" y="837368"/>
            <a:ext cx="6296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31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DC353-1D0C-42E7-A217-4BC9FC65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B260D-49A0-4D98-8FAF-BF08FE8EC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특성 추출 </a:t>
            </a:r>
            <a:r>
              <a:rPr lang="en-US" altLang="ko-KR" sz="2400" dirty="0"/>
              <a:t>: </a:t>
            </a:r>
            <a:r>
              <a:rPr lang="ko-KR" altLang="en-US" sz="2400" dirty="0"/>
              <a:t>사전에 학습된 네트워크의 표현을 사용하여 새로운 샘플에서 흥미로운 특성을 뽑아 내는 것</a:t>
            </a:r>
            <a:endParaRPr lang="en-US" altLang="ko-KR" sz="2400" dirty="0"/>
          </a:p>
          <a:p>
            <a:r>
              <a:rPr lang="ko-KR" altLang="en-US" sz="2400" dirty="0" err="1"/>
              <a:t>컨브넷은</a:t>
            </a:r>
            <a:r>
              <a:rPr lang="ko-KR" altLang="en-US" sz="2400" dirty="0"/>
              <a:t> 이미지 분류를 위해 두 부분으로 구성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연속된 </a:t>
            </a:r>
            <a:r>
              <a:rPr lang="ko-KR" altLang="en-US" sz="2400" dirty="0" err="1"/>
              <a:t>합성곱과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층으로 시작해서 완전 연결 분류기로 끝난다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  =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경우 특성 추출은 사전에 훈련된 네트워크의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층을 선택하여 새로운 데이터를 통과시키고</a:t>
            </a:r>
            <a:r>
              <a:rPr lang="en-US" altLang="ko-KR" sz="2400" dirty="0"/>
              <a:t>, </a:t>
            </a:r>
            <a:r>
              <a:rPr lang="ko-KR" altLang="en-US" sz="2400" dirty="0"/>
              <a:t>그 출력으로 새로운 분류기를 훈련합니다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321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3E62E-169B-4D2A-86CE-2E580F31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2D934-65E7-4C70-83FF-0A6406034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000" dirty="0"/>
              <a:t>그림 </a:t>
            </a:r>
            <a:r>
              <a:rPr lang="en-US" altLang="ko-KR" sz="2000" dirty="0"/>
              <a:t>5-14 </a:t>
            </a:r>
            <a:r>
              <a:rPr lang="ko-KR" altLang="en-US" sz="2000" dirty="0"/>
              <a:t>같은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층을 유지하면서 분류기 바꾸기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일반적으로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층만 재사용을 권장하고 완전 연결 분류기는 재사용을 권장하지 않는다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 err="1"/>
              <a:t>합성곱</a:t>
            </a:r>
            <a:r>
              <a:rPr lang="ko-KR" altLang="en-US" sz="2000" dirty="0"/>
              <a:t> 층에 의해 학습된 표현이 더 일반적이어서 재사용이 가능하기 때문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/>
              <a:t>컨브넷의</a:t>
            </a:r>
            <a:r>
              <a:rPr lang="ko-KR" altLang="en-US" sz="2000" dirty="0"/>
              <a:t> 특성 </a:t>
            </a:r>
            <a:r>
              <a:rPr lang="ko-KR" altLang="en-US" sz="2000" dirty="0" err="1"/>
              <a:t>맵은</a:t>
            </a:r>
            <a:r>
              <a:rPr lang="ko-KR" altLang="en-US" sz="2000" dirty="0"/>
              <a:t> 사진에 대한 일반적인 콘셉트의 존재 여부를 기록한 맵</a:t>
            </a:r>
            <a:endParaRPr lang="en-US" altLang="ko-KR" sz="2000" dirty="0"/>
          </a:p>
        </p:txBody>
      </p:sp>
      <p:pic>
        <p:nvPicPr>
          <p:cNvPr id="2052" name="Picture 4" descr="swapping FC classifiers">
            <a:extLst>
              <a:ext uri="{FF2B5EF4-FFF2-40B4-BE49-F238E27FC236}">
                <a16:creationId xmlns:a16="http://schemas.microsoft.com/office/drawing/2014/main" id="{667626C6-472C-4AB0-B5F4-A84F56816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" r="2" b="1137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29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1ADEC-E735-433A-8D30-177CB644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74949-4868-4BF9-9E23-1FCBAECF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특성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층에서 추출한 표현의 일반성</a:t>
            </a:r>
            <a:r>
              <a:rPr lang="en-US" altLang="ko-KR" sz="2400" dirty="0"/>
              <a:t>(</a:t>
            </a:r>
            <a:r>
              <a:rPr lang="ko-KR" altLang="en-US" sz="2400" dirty="0"/>
              <a:t>그리고 재사용성</a:t>
            </a:r>
            <a:r>
              <a:rPr lang="en-US" altLang="ko-KR" sz="2400" dirty="0"/>
              <a:t>) </a:t>
            </a:r>
            <a:r>
              <a:rPr lang="ko-KR" altLang="en-US" sz="2400" dirty="0"/>
              <a:t>수준은 모델에 있는 층의 깊이에 달려있음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모델의 하위층은 지역적이고 매우 일반적인 특성 </a:t>
            </a:r>
            <a:r>
              <a:rPr lang="ko-KR" altLang="en-US" sz="2400" dirty="0" err="1"/>
              <a:t>맵을</a:t>
            </a:r>
            <a:r>
              <a:rPr lang="ko-KR" altLang="en-US" sz="2400" dirty="0"/>
              <a:t> 추출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2400" dirty="0"/>
              <a:t>모델의 상위층은 좀 더 추상적인 개념을 추출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따라서</a:t>
            </a:r>
            <a:r>
              <a:rPr lang="en-US" altLang="ko-KR" sz="2400" dirty="0"/>
              <a:t>, </a:t>
            </a:r>
            <a:r>
              <a:rPr lang="ko-KR" altLang="en-US" sz="2400" dirty="0"/>
              <a:t>새로운 데이터셋이 원본 모델이 훈련한 데이터셋과 많이 다르다면 전체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기반 층을 사용하는 것보다는 모델의 </a:t>
            </a:r>
            <a:r>
              <a:rPr lang="ko-KR" altLang="en-US" sz="2400" dirty="0" err="1"/>
              <a:t>하위층</a:t>
            </a:r>
            <a:r>
              <a:rPr lang="ko-KR" altLang="en-US" sz="2400" dirty="0"/>
              <a:t> 몇 개만 특성 추출에 사용하는 것이 좋음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855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914A-C176-4E51-A224-7C044225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E0FA30-ACA9-418B-9B43-032002FA6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sz="2400" dirty="0"/>
              <a:t>VGG16</a:t>
            </a:r>
            <a:r>
              <a:rPr lang="ko-KR" altLang="en-US" sz="2400" dirty="0"/>
              <a:t> 모델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VGG16 </a:t>
            </a:r>
            <a:r>
              <a:rPr lang="ko-KR" altLang="en-US" sz="2400" dirty="0"/>
              <a:t>모델은 </a:t>
            </a:r>
            <a:r>
              <a:rPr lang="en-US" altLang="ko-KR" sz="2400" dirty="0" err="1"/>
              <a:t>keras.applications</a:t>
            </a:r>
            <a:r>
              <a:rPr lang="ko-KR" altLang="en-US" sz="2400" dirty="0"/>
              <a:t> 모듈에서 </a:t>
            </a:r>
            <a:r>
              <a:rPr lang="ko-KR" altLang="en-US" sz="2400" dirty="0" err="1"/>
              <a:t>임포트</a:t>
            </a:r>
            <a:r>
              <a:rPr lang="ko-KR" altLang="en-US" sz="2400" dirty="0"/>
              <a:t> 할 수 있습니다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VGG16 </a:t>
            </a:r>
            <a:r>
              <a:rPr lang="ko-KR" altLang="en-US" sz="2400" dirty="0"/>
              <a:t>함수에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매개변수를 전달합니다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weights </a:t>
            </a:r>
            <a:r>
              <a:rPr lang="ko-KR" altLang="en-US" sz="2400" dirty="0"/>
              <a:t>는 모델에 초기화할 가중치 체크포인트를 지정합니다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include_top</a:t>
            </a:r>
            <a:r>
              <a:rPr lang="ko-KR" altLang="en-US" sz="2400" dirty="0"/>
              <a:t>은 네트워크의 최상위 완전 연결 분류기를 포함할지 안 할지 지정합니다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input_shape</a:t>
            </a:r>
            <a:r>
              <a:rPr lang="ko-KR" altLang="en-US" sz="2400" dirty="0"/>
              <a:t>은 네트워크에 주입할 이미지 </a:t>
            </a:r>
            <a:r>
              <a:rPr lang="ko-KR" altLang="en-US" sz="2400" dirty="0" err="1"/>
              <a:t>텐서의</a:t>
            </a:r>
            <a:r>
              <a:rPr lang="ko-KR" altLang="en-US" sz="2400" dirty="0"/>
              <a:t> 크기입니다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C50F4-8B8F-403E-A900-A9F26133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81" y="2362199"/>
            <a:ext cx="3557398" cy="11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8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93195-CBDF-46ED-929A-0AC969B8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AF613-9972-4D55-AEE3-9AD241495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VGG16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층의 자세한 구조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앞에서 보았던 간단한 </a:t>
            </a:r>
            <a:r>
              <a:rPr lang="ko-KR" altLang="en-US" sz="2000" dirty="0" err="1"/>
              <a:t>컨브넷과</a:t>
            </a:r>
            <a:r>
              <a:rPr lang="ko-KR" altLang="en-US" sz="2000" dirty="0"/>
              <a:t> 비슷한 구조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최종 특성 </a:t>
            </a:r>
            <a:r>
              <a:rPr lang="ko-KR" altLang="en-US" sz="2000" dirty="0" err="1"/>
              <a:t>맵의</a:t>
            </a:r>
            <a:r>
              <a:rPr lang="ko-KR" altLang="en-US" sz="2000" dirty="0"/>
              <a:t> 크기는 </a:t>
            </a:r>
            <a:r>
              <a:rPr lang="en-US" altLang="ko-KR" sz="2000" dirty="0"/>
              <a:t>(4,4,512). </a:t>
            </a:r>
            <a:r>
              <a:rPr lang="ko-KR" altLang="en-US" sz="2000" dirty="0"/>
              <a:t>이 특성위에 두 가지 방식으로 완전 연결 층을 놓는 것이 가능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8D168F5-4E78-4DB7-8DEF-06489396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7" r="1" b="1"/>
          <a:stretch/>
        </p:blipFill>
        <p:spPr>
          <a:xfrm>
            <a:off x="7029974" y="557190"/>
            <a:ext cx="4522363" cy="55718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4250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93F87-0A06-44E8-B259-487CA447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675FC-343B-4814-84C5-8539DA63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데이터셋에서 </a:t>
            </a:r>
            <a:r>
              <a:rPr lang="ko-KR" altLang="en-US" dirty="0" err="1"/>
              <a:t>합성곱</a:t>
            </a:r>
            <a:r>
              <a:rPr lang="ko-KR" altLang="en-US" dirty="0"/>
              <a:t> 기반 층을 실행하고 출력을 </a:t>
            </a:r>
            <a:r>
              <a:rPr lang="ko-KR" altLang="en-US" dirty="0" err="1"/>
              <a:t>넘파이</a:t>
            </a:r>
            <a:r>
              <a:rPr lang="ko-KR" altLang="en-US" dirty="0"/>
              <a:t> 배열로 디스크에 저장</a:t>
            </a:r>
            <a:r>
              <a:rPr lang="en-US" altLang="ko-KR" dirty="0"/>
              <a:t>. </a:t>
            </a:r>
            <a:r>
              <a:rPr lang="ko-KR" altLang="en-US" dirty="0"/>
              <a:t>그 다음 독립된 완전 연결 분류기에 입력으로 사용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준비한 모델 위에 </a:t>
            </a:r>
            <a:r>
              <a:rPr lang="en-US" altLang="ko-KR" dirty="0"/>
              <a:t>Dense</a:t>
            </a:r>
            <a:r>
              <a:rPr lang="ko-KR" altLang="en-US" dirty="0"/>
              <a:t>층을 쌓아 확장</a:t>
            </a:r>
            <a:r>
              <a:rPr lang="en-US" altLang="ko-KR" dirty="0"/>
              <a:t>. </a:t>
            </a:r>
            <a:r>
              <a:rPr lang="ko-KR" altLang="en-US" dirty="0"/>
              <a:t>그 다음 입력 데이터에서 엔드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엔드로 전체 모델을 실행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593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653E0-2C93-48B1-9AEC-82D7018B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/>
              <a:t>5.3.1 </a:t>
            </a:r>
            <a:r>
              <a:rPr lang="ko-KR" altLang="en-US" sz="400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D6D55-04EA-4265-8C16-84F62332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57" y="1526504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사전 훈련된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층을 사용한 특성 추출하기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87D7F-65F2-4458-8C15-662457203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44" b="-1"/>
          <a:stretch/>
        </p:blipFill>
        <p:spPr>
          <a:xfrm>
            <a:off x="4609931" y="1511558"/>
            <a:ext cx="7275175" cy="49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1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9A01A-E124-404C-B97A-829A24D7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8ED41-15B1-4CC8-950B-F2FC73B2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추출된 특성의 크기 </a:t>
            </a:r>
            <a:r>
              <a:rPr lang="en-US" altLang="ko-KR" dirty="0"/>
              <a:t>= (samples,4,4,512)</a:t>
            </a:r>
          </a:p>
          <a:p>
            <a:pPr>
              <a:buFontTx/>
              <a:buChar char="-"/>
            </a:pPr>
            <a:r>
              <a:rPr lang="ko-KR" altLang="en-US" dirty="0"/>
              <a:t>완전 연결 분류기에 주입하기 위해 먼저 </a:t>
            </a:r>
            <a:r>
              <a:rPr lang="en-US" altLang="ko-KR" dirty="0"/>
              <a:t>(samples, 8192) </a:t>
            </a:r>
            <a:r>
              <a:rPr lang="ko-KR" altLang="en-US" dirty="0"/>
              <a:t>크기                                    </a:t>
            </a:r>
            <a:r>
              <a:rPr lang="en-US" altLang="ko-KR" dirty="0"/>
              <a:t>   </a:t>
            </a:r>
            <a:r>
              <a:rPr lang="ko-KR" altLang="en-US" dirty="0"/>
              <a:t>로 펼친다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69B29-98C6-42E7-B477-39D22E1C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08" y="3990843"/>
            <a:ext cx="7421987" cy="8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25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D021C-B2BC-45FA-9C0D-4C2196B4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F30A7-8D4D-4A15-8AD3-AA11F536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sz="2400" dirty="0"/>
              <a:t>완전 연결 분류기를 정의하고 훈련하기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</a:t>
            </a:r>
            <a:r>
              <a:rPr lang="ko-KR" altLang="en-US" sz="2400" dirty="0"/>
              <a:t>개의 </a:t>
            </a:r>
            <a:r>
              <a:rPr lang="en-US" altLang="ko-KR" sz="2400" dirty="0"/>
              <a:t>Dense</a:t>
            </a:r>
            <a:r>
              <a:rPr lang="ko-KR" altLang="en-US" sz="2400" dirty="0"/>
              <a:t>층만 처리하면 되기 때문에 훈련이 매우 빠르다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한 </a:t>
            </a:r>
            <a:r>
              <a:rPr lang="ko-KR" altLang="en-US" sz="2400" dirty="0" err="1"/>
              <a:t>에포크당</a:t>
            </a:r>
            <a:r>
              <a:rPr lang="ko-KR" altLang="en-US" sz="2400" dirty="0"/>
              <a:t> 걸리는 시간은 </a:t>
            </a:r>
            <a:r>
              <a:rPr lang="en-US" altLang="ko-KR" sz="2400" dirty="0"/>
              <a:t>1</a:t>
            </a:r>
            <a:r>
              <a:rPr lang="ko-KR" altLang="en-US" sz="2400" dirty="0"/>
              <a:t>초미만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C273E-DE46-4342-8E9A-26D75B64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52" y="2472841"/>
            <a:ext cx="4692864" cy="2275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1CD950-9959-4A3F-B466-6BAE3DA4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1" y="2472841"/>
            <a:ext cx="5809531" cy="2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74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3E752-38F2-489F-A456-47198AE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D38F1-4779-49C8-9B95-417B3F7F3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 그래프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AF8EDB-A364-4DD5-9053-239A5415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72" y="2256355"/>
            <a:ext cx="4181475" cy="3819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EDB131-75AE-4CE3-8F4D-00E85F05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36" y="692149"/>
            <a:ext cx="4143375" cy="2733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3CCDB-226A-402A-AF18-6D0CC67E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898" y="3560761"/>
            <a:ext cx="4286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E4964-6D27-4090-8CEF-50450486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12054"/>
            <a:ext cx="5257800" cy="5164909"/>
          </a:xfrm>
        </p:spPr>
        <p:txBody>
          <a:bodyPr/>
          <a:lstStyle/>
          <a:p>
            <a:pPr algn="l" fontAlgn="base"/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주입하기 전에 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3D</a:t>
            </a:r>
            <a:r>
              <a:rPr lang="ko-KR" altLang="en-US" b="0" i="0" dirty="0" err="1">
                <a:solidFill>
                  <a:srgbClr val="FF0010"/>
                </a:solidFill>
                <a:effectLst/>
                <a:latin typeface="se-nanumgothic"/>
              </a:rPr>
              <a:t>텐서를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Flatten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함수를 이용하여 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1D</a:t>
            </a:r>
            <a:r>
              <a:rPr lang="ko-KR" altLang="en-US" b="0" i="0" dirty="0" err="1">
                <a:solidFill>
                  <a:srgbClr val="FF0010"/>
                </a:solidFill>
                <a:effectLst/>
                <a:latin typeface="se-nanumgothic"/>
              </a:rPr>
              <a:t>텐서로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FF0010"/>
                </a:solidFill>
                <a:effectLst/>
                <a:latin typeface="se-nanumgothic"/>
              </a:rPr>
              <a:t>펼쳐야합니다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완전 연결층과 </a:t>
            </a:r>
            <a:r>
              <a:rPr lang="ko-KR" altLang="en-US" b="0" i="0" dirty="0" err="1">
                <a:solidFill>
                  <a:srgbClr val="FF0010"/>
                </a:solidFill>
                <a:effectLst/>
                <a:latin typeface="se-nanumgothic"/>
              </a:rPr>
              <a:t>합성곱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 층 사이의 </a:t>
            </a:r>
            <a:r>
              <a:rPr lang="ko-KR" altLang="en-US" b="0" i="0" dirty="0" err="1">
                <a:solidFill>
                  <a:srgbClr val="FF0010"/>
                </a:solidFill>
                <a:effectLst/>
                <a:latin typeface="se-nanumgothic"/>
              </a:rPr>
              <a:t>근복적인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 차이는 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Dense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층은 입력 특성 공간에 있는 전역 패턴을 학습하지만 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Conv</a:t>
            </a:r>
            <a:r>
              <a:rPr lang="ko-KR" altLang="en-US" b="0" i="0" dirty="0">
                <a:solidFill>
                  <a:srgbClr val="FF0010"/>
                </a:solidFill>
                <a:effectLst/>
                <a:latin typeface="se-nanumgothic"/>
              </a:rPr>
              <a:t>층은 지역 패턴을 학습합니다</a:t>
            </a:r>
            <a:r>
              <a:rPr lang="en-US" altLang="ko-KR" b="0" i="0" dirty="0">
                <a:solidFill>
                  <a:srgbClr val="FF0010"/>
                </a:solidFill>
                <a:effectLst/>
                <a:latin typeface="se-nanumgothic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E401FF-EDBC-4499-98AA-51F87E54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6" y="1236333"/>
            <a:ext cx="5495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9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7A3DA-1B4E-42D5-8449-5E4B1AB5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50889-DE2D-4398-B71B-E50DE191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이전 결과그래프를 보면 많은 비율로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사용했음에도 훈련을 시작하면서 거의 </a:t>
            </a:r>
            <a:r>
              <a:rPr lang="ko-KR" altLang="en-US" dirty="0" err="1"/>
              <a:t>과대적합되고</a:t>
            </a:r>
            <a:r>
              <a:rPr lang="ko-KR" altLang="en-US" dirty="0"/>
              <a:t> 있다는 것을 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= </a:t>
            </a:r>
            <a:r>
              <a:rPr lang="ko-KR" altLang="en-US" dirty="0"/>
              <a:t>작은 이미지 데이터셋에서는 과대적합을 막기 위해 필수적인 데이터 증식을 사용하지 않았기 때문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327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61C2F-590A-430B-B5B1-4872A76E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2ACF4-D559-436D-AE6B-1855433E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데이터 증식을 사용한 특성 추출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훨씬 느리고 비용이 많이 들지만 훈련하는 동안 데이터 증식 기법을 사용 가능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en-US" altLang="ko-KR" sz="2400" dirty="0" err="1"/>
              <a:t>conv_base</a:t>
            </a:r>
            <a:r>
              <a:rPr lang="en-US" altLang="ko-KR" sz="2400" dirty="0"/>
              <a:t> </a:t>
            </a:r>
            <a:r>
              <a:rPr lang="ko-KR" altLang="en-US" sz="2400" dirty="0"/>
              <a:t>모델을 확장하고 입력데이터를 사용하여 엔드</a:t>
            </a:r>
            <a:r>
              <a:rPr lang="en-US" altLang="ko-KR" sz="2400" dirty="0"/>
              <a:t>-</a:t>
            </a:r>
            <a:r>
              <a:rPr lang="ko-KR" altLang="en-US" sz="2400" dirty="0"/>
              <a:t>투</a:t>
            </a:r>
            <a:r>
              <a:rPr lang="en-US" altLang="ko-KR" sz="2400" dirty="0"/>
              <a:t>-</a:t>
            </a:r>
            <a:r>
              <a:rPr lang="ko-KR" altLang="en-US" sz="2400" dirty="0"/>
              <a:t>엔드로 실행</a:t>
            </a:r>
            <a:endParaRPr lang="en-US" altLang="ko-KR" sz="2400" dirty="0"/>
          </a:p>
          <a:p>
            <a:r>
              <a:rPr lang="ko-KR" altLang="en-US" sz="2400" dirty="0" err="1"/>
              <a:t>합성곱</a:t>
            </a:r>
            <a:r>
              <a:rPr lang="ko-KR" altLang="en-US" sz="2400" dirty="0"/>
              <a:t> 기반 층 위에 완전 연결 분류기 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DDB21D-CB70-41E7-A5A3-ACD60E5D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4" y="4001293"/>
            <a:ext cx="4352342" cy="19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3D9FF-BF8C-47AA-ACE7-96B65979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24EE67-E099-4037-9FC3-5BEE8621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모델의 구조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279E8-BBBF-406B-A46A-DE5D6552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471650"/>
            <a:ext cx="6173755" cy="353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8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CA846-DC07-461E-8CEE-EBA5DA8D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DC87D-073D-481D-87DC-D7A0EF68B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2"/>
            <a:ext cx="10515600" cy="5159829"/>
          </a:xfrm>
        </p:spPr>
        <p:txBody>
          <a:bodyPr>
            <a:normAutofit/>
          </a:bodyPr>
          <a:lstStyle/>
          <a:p>
            <a:r>
              <a:rPr lang="ko-KR" altLang="en-US" sz="2300" dirty="0"/>
              <a:t>모델을 컴파일하고 훈련하기 전에 </a:t>
            </a:r>
            <a:r>
              <a:rPr lang="ko-KR" altLang="en-US" sz="2300" dirty="0" err="1"/>
              <a:t>합성곱</a:t>
            </a:r>
            <a:r>
              <a:rPr lang="ko-KR" altLang="en-US" sz="2300" dirty="0"/>
              <a:t> 기반 층을 동결하는 것이 아주 중요</a:t>
            </a:r>
            <a:endParaRPr lang="en-US" altLang="ko-KR" sz="2300" dirty="0"/>
          </a:p>
          <a:p>
            <a:r>
              <a:rPr lang="ko-KR" altLang="en-US" sz="2300" dirty="0"/>
              <a:t>하나 이상의 층을 </a:t>
            </a:r>
            <a:r>
              <a:rPr lang="ko-KR" altLang="en-US" sz="2300" b="1" dirty="0"/>
              <a:t>동결 </a:t>
            </a:r>
            <a:r>
              <a:rPr lang="ko-KR" altLang="en-US" sz="2300" dirty="0"/>
              <a:t>한다는 것은 훈련하는 동안 가중치가 업데이트 되지 않도록 막는다는 뜻</a:t>
            </a:r>
            <a:r>
              <a:rPr lang="en-US" altLang="ko-KR" sz="2300" dirty="0"/>
              <a:t>.</a:t>
            </a:r>
          </a:p>
          <a:p>
            <a:pPr marL="0" indent="0">
              <a:buNone/>
            </a:pPr>
            <a:endParaRPr lang="en-US" altLang="ko-KR" sz="2300" dirty="0"/>
          </a:p>
          <a:p>
            <a:pPr>
              <a:buFontTx/>
              <a:buChar char="-"/>
            </a:pPr>
            <a:r>
              <a:rPr lang="ko-KR" altLang="en-US" sz="2300" dirty="0"/>
              <a:t>이렇게 하지 않으면 </a:t>
            </a:r>
            <a:r>
              <a:rPr lang="ko-KR" altLang="en-US" sz="2300" dirty="0" err="1"/>
              <a:t>합성곱</a:t>
            </a:r>
            <a:r>
              <a:rPr lang="ko-KR" altLang="en-US" sz="2300" dirty="0"/>
              <a:t> 기반 층에 의해 사전에 학습된 표현이 훈련하는 동안 수정될 것이다</a:t>
            </a:r>
            <a:r>
              <a:rPr lang="en-US" altLang="ko-KR" sz="2300" dirty="0"/>
              <a:t>.</a:t>
            </a:r>
          </a:p>
          <a:p>
            <a:pPr>
              <a:buFontTx/>
              <a:buChar char="-"/>
            </a:pPr>
            <a:r>
              <a:rPr lang="ko-KR" altLang="en-US" sz="2300" dirty="0" err="1"/>
              <a:t>케라스에서는</a:t>
            </a:r>
            <a:r>
              <a:rPr lang="ko-KR" altLang="en-US" sz="2300" dirty="0"/>
              <a:t> </a:t>
            </a:r>
            <a:r>
              <a:rPr lang="en-US" altLang="ko-KR" sz="2300" dirty="0"/>
              <a:t>trainable </a:t>
            </a:r>
            <a:r>
              <a:rPr lang="ko-KR" altLang="en-US" sz="2300" dirty="0"/>
              <a:t>속성을 </a:t>
            </a:r>
            <a:r>
              <a:rPr lang="en-US" altLang="ko-KR" sz="2300" dirty="0"/>
              <a:t>False</a:t>
            </a:r>
            <a:r>
              <a:rPr lang="ko-KR" altLang="en-US" sz="2300" dirty="0"/>
              <a:t>로 설정하여 네트워크를 동결</a:t>
            </a:r>
            <a:endParaRPr lang="en-US" altLang="ko-KR" sz="2300" dirty="0"/>
          </a:p>
          <a:p>
            <a:pPr marL="0" indent="0">
              <a:buNone/>
            </a:pPr>
            <a:endParaRPr lang="en-US" altLang="ko-KR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6BCE46-DD92-48C5-A803-5D8A3EED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87" y="4262276"/>
            <a:ext cx="4283509" cy="2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1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B4008-38A6-4D61-976D-3A3D9262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5.3.1 </a:t>
            </a:r>
            <a:r>
              <a:rPr lang="ko-KR" altLang="en-US" sz="4000" dirty="0"/>
              <a:t>특성 추출</a:t>
            </a: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00C308-6562-47E5-AA30-2AE9B88DB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동결된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층과 함께 모델을 엔드</a:t>
            </a:r>
            <a:r>
              <a:rPr lang="en-US" altLang="ko-KR" sz="2000" dirty="0"/>
              <a:t>-</a:t>
            </a:r>
            <a:r>
              <a:rPr lang="ko-KR" altLang="en-US" sz="2000" dirty="0"/>
              <a:t>투</a:t>
            </a:r>
            <a:r>
              <a:rPr lang="en-US" altLang="ko-KR" sz="2000" dirty="0"/>
              <a:t>-</a:t>
            </a:r>
            <a:r>
              <a:rPr lang="ko-KR" altLang="en-US" sz="2000" dirty="0"/>
              <a:t>엔드로 훈련하기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81B76D-1835-400D-B699-094468B4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86" y="537882"/>
            <a:ext cx="4723250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8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C34E5-BBD0-4E12-9115-CD456280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EB3B6-6D1B-4E4F-8837-04B99CD0D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결과 그래프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12D5E-4621-40DC-A80C-0D674ABC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53" y="2470669"/>
            <a:ext cx="4200525" cy="339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257E7-F03A-421D-AEDE-E5A1CA6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00" y="632426"/>
            <a:ext cx="4143375" cy="2724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97AE51-A999-4E2A-BDE9-B732AB960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25" y="3625850"/>
            <a:ext cx="4095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39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36D8E-0C22-4C83-9AAA-B3D5243C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478417" cy="1322887"/>
          </a:xfrm>
        </p:spPr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8504A-C64E-4D02-8077-5294A9AA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723450" cy="349363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미세조정 </a:t>
            </a:r>
            <a:r>
              <a:rPr lang="en-US" altLang="ko-KR" sz="2000" dirty="0"/>
              <a:t>: </a:t>
            </a:r>
            <a:r>
              <a:rPr lang="ko-KR" altLang="en-US" sz="2000" dirty="0"/>
              <a:t>모델을 재사용하는 데 널리 사용되는 또 하나의 기법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특성 추출에 사용했던 동결 모델의 사위 층 몇 개를 동결에서 해제하고 모델에 새로 추가한 층과 함께 훈련하는 것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분류기가 미리 훈련되지 않으면 훈련되는 동안 너무 큰 오차 신호가 네트워크에 전파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이는 미세 조정될 층들이 사전에 학습한 표현들을 망가뜨리게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026" name="Picture 2" descr="fine-tuning VGG16">
            <a:extLst>
              <a:ext uri="{FF2B5EF4-FFF2-40B4-BE49-F238E27FC236}">
                <a16:creationId xmlns:a16="http://schemas.microsoft.com/office/drawing/2014/main" id="{4CDC87B1-428D-416C-9FBD-18FEF26D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484" y="825688"/>
            <a:ext cx="3395879" cy="585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56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A8C31-815E-412C-9298-0D2755CA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BE3DA-15C7-4147-BC84-99CBCB77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네트워크를 미세 조정하는 단계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사전에 훈련된 기반 네트워크 위에 새로운 네트워크를 추가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네트워크를 동결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추가한 네트워크를 훈련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기반 네트워크에서 일부 층의 동결을 해제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동결을 해제한 층과 새로 추가한 층을 함께 훈련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처음 세 단계는 특성 추출을 할 때 이미 완료</a:t>
            </a:r>
          </a:p>
        </p:txBody>
      </p:sp>
    </p:spTree>
    <p:extLst>
      <p:ext uri="{BB962C8B-B14F-4D97-AF65-F5344CB8AC3E}">
        <p14:creationId xmlns:p14="http://schemas.microsoft.com/office/powerpoint/2010/main" val="377230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F7FA-2D5C-4448-800E-715E5C01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83625"/>
            <a:ext cx="6422849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C8231-DFAB-4DCF-9099-2DB912B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60228"/>
            <a:ext cx="6587440" cy="46141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err="1"/>
              <a:t>Conv_base</a:t>
            </a:r>
            <a:r>
              <a:rPr lang="ko-KR" altLang="en-US" sz="2000" dirty="0"/>
              <a:t>의 동결을 해제하고 개별 층을 동결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마지막 </a:t>
            </a:r>
            <a:r>
              <a:rPr lang="en-US" altLang="ko-KR" sz="2000" dirty="0"/>
              <a:t>3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층을 미세조정</a:t>
            </a:r>
            <a:r>
              <a:rPr lang="en-US" altLang="ko-KR" sz="2000" dirty="0"/>
              <a:t>, </a:t>
            </a:r>
            <a:r>
              <a:rPr lang="ko-KR" altLang="en-US" sz="2000" dirty="0"/>
              <a:t>즉 </a:t>
            </a:r>
            <a:r>
              <a:rPr lang="en-US" altLang="ko-KR" sz="2000" dirty="0"/>
              <a:t>block4_pool</a:t>
            </a:r>
            <a:r>
              <a:rPr lang="ko-KR" altLang="en-US" sz="2000" dirty="0"/>
              <a:t>까지 모든 층은 동결되고 </a:t>
            </a:r>
            <a:r>
              <a:rPr lang="en-US" altLang="ko-KR" sz="2000" dirty="0"/>
              <a:t>block5_conv1, conv2, conv3 </a:t>
            </a:r>
            <a:r>
              <a:rPr lang="ko-KR" altLang="en-US" sz="2000" dirty="0"/>
              <a:t>층은 학습 대상이 된다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더 많은 층을 미세 조정할 수 있지만 다음 사항을 고려해야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 err="1"/>
              <a:t>합성곱</a:t>
            </a:r>
            <a:r>
              <a:rPr lang="ko-KR" altLang="en-US" sz="2000" dirty="0"/>
              <a:t> 기반 층에 있는 하위 층들은 좀 더 일반적이고 재사용 가능한 특성들을 인코딩한다</a:t>
            </a:r>
            <a:r>
              <a:rPr lang="en-US" altLang="ko-KR" sz="2000" dirty="0"/>
              <a:t>. </a:t>
            </a:r>
            <a:r>
              <a:rPr lang="ko-KR" altLang="en-US" sz="2000" dirty="0"/>
              <a:t>반면에 상위 층은 좀 더 특화된 특성을 인코딩한다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훈련해야 할 파라미터가 많을수록 과대적합의 위험이 커진다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ko-KR" altLang="en-US" sz="2000" dirty="0"/>
              <a:t>그러므로 이런 상황에서는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기반 층에서 최상위 </a:t>
            </a:r>
            <a:r>
              <a:rPr lang="en-US" altLang="ko-KR" sz="2000" dirty="0"/>
              <a:t>2~3</a:t>
            </a:r>
            <a:r>
              <a:rPr lang="ko-KR" altLang="en-US" sz="2000" dirty="0"/>
              <a:t>개의 층만 미세조정 하는 것이 좋다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A585335-FCE2-4311-B974-53CF2FCFF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" r="-1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24844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D6CF-DEE2-4253-BD5A-7C58E102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524BD-9505-4B64-AE13-F7F837D4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층까지 모든 층 동결하기 </a:t>
            </a:r>
            <a:r>
              <a:rPr lang="en-US" altLang="ko-KR" dirty="0"/>
              <a:t>/ </a:t>
            </a:r>
            <a:r>
              <a:rPr lang="ko-KR" altLang="en-US" dirty="0"/>
              <a:t>네트워크의 미세 조정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F1A7E1-43D3-4BDA-8123-44558E27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51" y="2361131"/>
            <a:ext cx="2952750" cy="1781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FF1579-38BD-4852-B1EB-1DD13357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46" y="2361131"/>
            <a:ext cx="3790950" cy="1800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341261-E819-40F5-839B-4AE681B6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51" y="4161356"/>
            <a:ext cx="3591314" cy="2427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37108-C744-44B8-B320-DB230CA24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94" y="4161356"/>
            <a:ext cx="3569984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05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BECCF-1072-439B-8355-C907164B8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988" y="1074821"/>
            <a:ext cx="4118811" cy="5102142"/>
          </a:xfrm>
        </p:spPr>
        <p:txBody>
          <a:bodyPr/>
          <a:lstStyle/>
          <a:p>
            <a:r>
              <a:rPr lang="ko-KR" altLang="en-US" dirty="0"/>
              <a:t>여기에서 볼 수 있듯이 출력이</a:t>
            </a:r>
            <a:r>
              <a:rPr lang="en-US" altLang="ko-KR" dirty="0"/>
              <a:t>(576)</a:t>
            </a:r>
            <a:r>
              <a:rPr lang="ko-KR" altLang="en-US" dirty="0"/>
              <a:t>크기의 벡터로 펼쳐진 후 </a:t>
            </a:r>
            <a:r>
              <a:rPr lang="en-US" altLang="ko-KR" dirty="0"/>
              <a:t>Dense</a:t>
            </a:r>
            <a:r>
              <a:rPr lang="ko-KR" altLang="en-US" dirty="0"/>
              <a:t>층으로 주입되었습니다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8782FE-D7BF-418C-9EF1-C9CB9043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88" y="1074821"/>
            <a:ext cx="6362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4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61D79-A3ED-477A-8C65-7D42051F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0126F-A406-4854-A9E9-FF8C9D6D8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그래프가 불규칙하게 보인다</a:t>
            </a:r>
            <a:r>
              <a:rPr lang="en-US" altLang="ko-KR" dirty="0"/>
              <a:t>. </a:t>
            </a:r>
            <a:r>
              <a:rPr lang="ko-KR" altLang="en-US" dirty="0"/>
              <a:t>그래프를 보기 쉽게 하기 위해 </a:t>
            </a:r>
            <a:r>
              <a:rPr lang="ko-KR" altLang="en-US" b="1" dirty="0"/>
              <a:t>지수 이동 평균</a:t>
            </a:r>
            <a:r>
              <a:rPr lang="ko-KR" altLang="en-US" dirty="0"/>
              <a:t>으로 정확도와 손실 값을 부드럽게 표현 가능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669B3-9331-4C6F-BCA0-5FC8FD14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5" y="2626497"/>
            <a:ext cx="4515455" cy="3964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536875-DBA7-454B-BEE4-AC84E5DC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12" y="2626497"/>
            <a:ext cx="2980419" cy="39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9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95C7F-F404-4C2B-8DAE-3EBBF251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5.3.2 </a:t>
            </a:r>
            <a:r>
              <a:rPr lang="ko-KR" altLang="en-US" dirty="0"/>
              <a:t>미세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396CB-BD99-4FEE-A982-6D2D62AF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손실 곡선은 실제 어떤 향상을 얻지 못함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손실이 감소되지 않았는데 정확도가 안정되거나 향상된 이유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ko-KR" altLang="en-US" dirty="0"/>
              <a:t>그래프는 개별적인 손실 값의 평균을 그린 것</a:t>
            </a:r>
            <a:r>
              <a:rPr lang="en-US" altLang="ko-KR" dirty="0"/>
              <a:t>. </a:t>
            </a:r>
            <a:r>
              <a:rPr lang="ko-KR" altLang="en-US" dirty="0"/>
              <a:t>하지만 정확도에 영향을 미치는 것은 손실 값의 분포이지 평균이 아니기 때문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정확도는 모델이 예측한 클래스 확률이 어떤 임계 값을 넘었는지에 대한 결과이기 때문에 모델이 더 향상되더라도 평균 손실에 반영되지 않을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619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FAE9-55C7-4F19-9E71-162FB689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5.3.3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85FF5-E259-453A-A501-367C47C4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 err="1"/>
              <a:t>컨브넷은</a:t>
            </a:r>
            <a:r>
              <a:rPr lang="ko-KR" altLang="en-US" sz="2400" dirty="0"/>
              <a:t> 컴퓨터 비전 작업에 가장 뛰어난 머신 러닝 모델</a:t>
            </a:r>
            <a:r>
              <a:rPr lang="en-US" altLang="ko-KR" sz="2400" dirty="0"/>
              <a:t>. </a:t>
            </a:r>
            <a:r>
              <a:rPr lang="ko-KR" altLang="en-US" sz="2400" dirty="0"/>
              <a:t>아주 작은 데이터 셋에서도 처음부터 훈련해서 괜찮은 성능을 낼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작은 데이터셋에서는 과대적합이 큰 문제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증식은 이미지 데이터를 다룰 때 과대적합을 막을 수 있는 강력한 방법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특성 추출 방식으로 새로운 데이터셋에 기존 </a:t>
            </a:r>
            <a:r>
              <a:rPr lang="ko-KR" altLang="en-US" sz="2400" dirty="0" err="1"/>
              <a:t>컨브넷을</a:t>
            </a:r>
            <a:r>
              <a:rPr lang="ko-KR" altLang="en-US" sz="2400" dirty="0"/>
              <a:t> 쉽게 재사용 가능</a:t>
            </a:r>
            <a:r>
              <a:rPr lang="en-US" altLang="ko-KR" sz="2400" dirty="0"/>
              <a:t>. </a:t>
            </a:r>
            <a:r>
              <a:rPr lang="ko-KR" altLang="en-US" sz="2400" dirty="0"/>
              <a:t>작은 이미지 데이터셋으로 작업할 대 효과적인 기법</a:t>
            </a:r>
            <a:endParaRPr lang="en-US" altLang="ko-KR" sz="2400" dirty="0"/>
          </a:p>
          <a:p>
            <a:r>
              <a:rPr lang="ko-KR" altLang="en-US" sz="2400" dirty="0"/>
              <a:t>특성 추출을 보완하기 위해 미세 조정 사용 가능</a:t>
            </a:r>
            <a:r>
              <a:rPr lang="en-US" altLang="ko-KR" sz="2400" dirty="0"/>
              <a:t>. </a:t>
            </a:r>
            <a:r>
              <a:rPr lang="ko-KR" altLang="en-US" sz="2400" dirty="0"/>
              <a:t>미세 조정은 기존 모델에서 사전에 학습한 표현의 일부를 새로운 문제에 적응</a:t>
            </a:r>
            <a:r>
              <a:rPr lang="en-US" altLang="ko-KR" sz="2400" dirty="0"/>
              <a:t>. </a:t>
            </a:r>
            <a:r>
              <a:rPr lang="ko-KR" altLang="en-US" sz="2400" dirty="0"/>
              <a:t>이 기법은 조금 더 성능을 끌어올린다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2730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E6907-2C48-4617-9548-DE81A374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 </a:t>
            </a:r>
            <a:r>
              <a:rPr lang="ko-KR" altLang="en-US" dirty="0" err="1"/>
              <a:t>컨브넷</a:t>
            </a:r>
            <a:r>
              <a:rPr lang="ko-KR" altLang="en-US" dirty="0"/>
              <a:t> 학습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1D7C0-5680-4C8F-AF55-22509BDC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가장 사용이 편하고 유용한 세 가지 기법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중간층의 출력을 시각화하기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연속된 </a:t>
            </a:r>
            <a:r>
              <a:rPr lang="ko-KR" altLang="en-US" sz="2400" dirty="0" err="1"/>
              <a:t>컨브넷</a:t>
            </a:r>
            <a:r>
              <a:rPr lang="ko-KR" altLang="en-US" sz="2400" dirty="0"/>
              <a:t> 층이 입력을 어떻게 변형시키는지 이해하고 개별적인 </a:t>
            </a:r>
            <a:r>
              <a:rPr lang="ko-KR" altLang="en-US" sz="2400" dirty="0" err="1"/>
              <a:t>컨브넷</a:t>
            </a:r>
            <a:r>
              <a:rPr lang="ko-KR" altLang="en-US" sz="2400" dirty="0"/>
              <a:t> 필터의 의미를 파악하는데 도움이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필터를 시각화 하기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필터가 찾으려는 시각적인 패턴과 개념이 무엇인지 상세하게 이해하는 데 도움이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클래스 활성화에 대한 </a:t>
            </a:r>
            <a:r>
              <a:rPr lang="ko-KR" altLang="en-US" sz="2400" dirty="0" err="1"/>
              <a:t>히트맵을</a:t>
            </a:r>
            <a:r>
              <a:rPr lang="ko-KR" altLang="en-US" sz="2400" dirty="0"/>
              <a:t> 이미지에 시각화 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이미지의 어느 부분이 주어진 클래스에 속하는 데 기여했는지 이해하고 이미지에서 객체 위치를 추정하는 데 도움이 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8681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840B6-A78D-49C7-8D86-0B499D50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5.4.1 </a:t>
            </a:r>
            <a:r>
              <a:rPr lang="ko-KR" altLang="en-US" sz="400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333ED-51A9-41F2-B383-E1324981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중간층의 활성화 시각화란</a:t>
            </a:r>
            <a:r>
              <a:rPr lang="en-US" altLang="ko-KR" sz="2000" dirty="0"/>
              <a:t>? </a:t>
            </a:r>
            <a:r>
              <a:rPr lang="ko-KR" altLang="en-US" sz="2000" dirty="0"/>
              <a:t>어떤 입력이 주어졌을 때 네트워크에 잇는 여러 </a:t>
            </a:r>
            <a:r>
              <a:rPr lang="ko-KR" altLang="en-US" sz="2000" dirty="0" err="1"/>
              <a:t>합성곱과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층이 출력하는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그리는 것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(</a:t>
            </a:r>
            <a:r>
              <a:rPr lang="ko-KR" altLang="en-US" sz="2000" dirty="0"/>
              <a:t>층의 출력이 활성화 함수의 출력이라서 종종 활성화</a:t>
            </a:r>
            <a:r>
              <a:rPr lang="en-US" altLang="ko-KR" sz="2000" dirty="0"/>
              <a:t>(activation)</a:t>
            </a:r>
            <a:r>
              <a:rPr lang="ko-KR" altLang="en-US" sz="2000" dirty="0"/>
              <a:t>이라고 불린다</a:t>
            </a:r>
            <a:r>
              <a:rPr lang="en-US" altLang="ko-KR" sz="2000" dirty="0"/>
              <a:t>.)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8BC78A0-E7AB-459E-A371-3B1D78E2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03" y="537882"/>
            <a:ext cx="4384617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6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2ECBB-6985-4011-B716-13AF8AA8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DF607-C8E0-4A85-88EF-782E6D5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 이미지 전처리하기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B237A4-634E-480F-863B-13A5F0BA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42" y="2336151"/>
            <a:ext cx="6110773" cy="36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26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F7B3E-650A-49EB-AF4A-54DCDD0C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82" y="1389530"/>
            <a:ext cx="4783697" cy="1105620"/>
          </a:xfrm>
        </p:spPr>
        <p:txBody>
          <a:bodyPr anchor="b">
            <a:normAutofit fontScale="90000"/>
          </a:bodyPr>
          <a:lstStyle/>
          <a:p>
            <a:r>
              <a:rPr lang="en-US" altLang="ko-KR" sz="4000" dirty="0"/>
              <a:t>5.4.1 </a:t>
            </a:r>
            <a:r>
              <a:rPr lang="ko-KR" altLang="en-US" sz="4000" dirty="0"/>
              <a:t>중간층의 활성화 시각화하기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1E8B6-E1F0-4100-8E86-C857A53C2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70847"/>
            <a:ext cx="5881383" cy="4162172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테스트 사진 출력하기</a:t>
            </a:r>
            <a:endParaRPr lang="en-US" altLang="ko-KR" sz="2000" dirty="0"/>
          </a:p>
          <a:p>
            <a:r>
              <a:rPr lang="ko-KR" altLang="en-US" sz="2000" dirty="0"/>
              <a:t>확인하고 싶은 특성 </a:t>
            </a:r>
            <a:r>
              <a:rPr lang="ko-KR" altLang="en-US" sz="2000" dirty="0" err="1"/>
              <a:t>맵을</a:t>
            </a:r>
            <a:r>
              <a:rPr lang="ko-KR" altLang="en-US" sz="2000" dirty="0"/>
              <a:t> 추출하기 위해 이미지 배치를 입력으로 받아 모든 </a:t>
            </a:r>
            <a:r>
              <a:rPr lang="ko-KR" altLang="en-US" sz="2000" dirty="0" err="1"/>
              <a:t>합성곱과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풀링층의</a:t>
            </a:r>
            <a:r>
              <a:rPr lang="ko-KR" altLang="en-US" sz="2000" dirty="0"/>
              <a:t> 활성화를 출력하는 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모델을 만들 것입니다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이를 위해 </a:t>
            </a:r>
            <a:r>
              <a:rPr lang="ko-KR" altLang="en-US" sz="2000" dirty="0" err="1"/>
              <a:t>케라스의</a:t>
            </a:r>
            <a:r>
              <a:rPr lang="ko-KR" altLang="en-US" sz="2000" dirty="0"/>
              <a:t> </a:t>
            </a:r>
            <a:r>
              <a:rPr lang="en-US" altLang="ko-KR" sz="2000" dirty="0"/>
              <a:t>model </a:t>
            </a:r>
            <a:r>
              <a:rPr lang="ko-KR" altLang="en-US" sz="2000" dirty="0"/>
              <a:t>클래스를 사용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모델 객체를 만들 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매개변수가 필요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입력 </a:t>
            </a:r>
            <a:r>
              <a:rPr lang="ko-KR" altLang="en-US" sz="2000" dirty="0" err="1"/>
              <a:t>텐서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출력 </a:t>
            </a:r>
            <a:r>
              <a:rPr lang="ko-KR" altLang="en-US" sz="2000" dirty="0" err="1"/>
              <a:t>텐서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반환되는 객체는 </a:t>
            </a:r>
            <a:r>
              <a:rPr lang="en-US" altLang="ko-KR" sz="2000" dirty="0"/>
              <a:t>Sequential</a:t>
            </a:r>
            <a:r>
              <a:rPr lang="ko-KR" altLang="en-US" sz="2000" dirty="0"/>
              <a:t>과 같은 </a:t>
            </a:r>
            <a:r>
              <a:rPr lang="ko-KR" altLang="en-US" sz="2000" dirty="0" err="1"/>
              <a:t>케라스</a:t>
            </a:r>
            <a:r>
              <a:rPr lang="ko-KR" altLang="en-US" sz="2000" dirty="0"/>
              <a:t> 모델이지만 특정 입력과 특정 출력을 매핑</a:t>
            </a:r>
            <a:r>
              <a:rPr lang="en-US" altLang="ko-KR" sz="2000" dirty="0"/>
              <a:t>. Model</a:t>
            </a:r>
            <a:r>
              <a:rPr lang="ko-KR" altLang="en-US" sz="2000" dirty="0"/>
              <a:t>클래스를 사용하면 </a:t>
            </a:r>
            <a:r>
              <a:rPr lang="en-US" altLang="ko-KR" sz="2000" dirty="0"/>
              <a:t>Sequential</a:t>
            </a:r>
            <a:r>
              <a:rPr lang="ko-KR" altLang="en-US" sz="2000" dirty="0"/>
              <a:t>과는 달리 여러 개의 출력을 가진 모델을 만드는 것이 가능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 descr="텍스트, 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8B2474B5-AB81-4470-8ED0-FAC3267D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4" y="1125112"/>
            <a:ext cx="4187274" cy="48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B12B9-EBF6-4A31-91B6-C8689067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F26D70-7EB2-4408-A62F-C33DE2524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입력 </a:t>
            </a:r>
            <a:r>
              <a:rPr lang="ko-KR" altLang="en-US" sz="2400" dirty="0" err="1"/>
              <a:t>텐서와</a:t>
            </a:r>
            <a:r>
              <a:rPr lang="ko-KR" altLang="en-US" sz="2400" dirty="0"/>
              <a:t> 출력 </a:t>
            </a:r>
            <a:r>
              <a:rPr lang="ko-KR" altLang="en-US" sz="2400" dirty="0" err="1"/>
              <a:t>텐서의</a:t>
            </a:r>
            <a:r>
              <a:rPr lang="ko-KR" altLang="en-US" sz="2400" dirty="0"/>
              <a:t> 리스트로 모델 객체 만들기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입력 이미지가 주입될 때 이 모델은 원본 모델의 활성화 값을 반환</a:t>
            </a:r>
            <a:endParaRPr lang="en-US" altLang="ko-KR" sz="2400" dirty="0"/>
          </a:p>
          <a:p>
            <a:r>
              <a:rPr lang="ko-KR" altLang="en-US" sz="2400" dirty="0"/>
              <a:t>예측 모드로 모델 실행하기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43D2C-8851-4E00-A5FB-59388D0C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110701"/>
            <a:ext cx="5381625" cy="1190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72DDC-048A-49C6-8EFD-E330E032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87" y="5080262"/>
            <a:ext cx="6210147" cy="7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04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B0A6-E3E6-4F71-AC71-AA070118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AFB30-4DBA-434E-B266-B994D527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sz="2400" dirty="0"/>
              <a:t>20</a:t>
            </a:r>
            <a:r>
              <a:rPr lang="ko-KR" altLang="en-US" sz="2400" dirty="0"/>
              <a:t>번째 채널 시각화하기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대각선 에지를 감지하도록 인코딩 된 것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2E645-A5A7-46AF-AFA9-24F8FA9D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821868"/>
            <a:ext cx="4705350" cy="2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A499F-59CF-4ACF-9A1B-9E6BACCE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8931E-1022-40F8-8C92-0B1816DB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sz="2400" dirty="0"/>
              <a:t>16</a:t>
            </a:r>
            <a:r>
              <a:rPr lang="ko-KR" altLang="en-US" sz="2400" dirty="0"/>
              <a:t>번째 채널 시각화하기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‘</a:t>
            </a:r>
            <a:r>
              <a:rPr lang="ko-KR" altLang="en-US" sz="2400" dirty="0"/>
              <a:t>밝은 녹색 점</a:t>
            </a:r>
            <a:r>
              <a:rPr lang="en-US" altLang="ko-KR" sz="2400" dirty="0"/>
              <a:t>＇</a:t>
            </a:r>
            <a:r>
              <a:rPr lang="ko-KR" altLang="en-US" sz="2400" dirty="0"/>
              <a:t>을 감지하는 것</a:t>
            </a:r>
            <a:r>
              <a:rPr lang="en-US" altLang="ko-KR" sz="2400" dirty="0"/>
              <a:t>.(</a:t>
            </a:r>
            <a:r>
              <a:rPr lang="ko-KR" altLang="en-US" sz="2400" dirty="0"/>
              <a:t>고양이 눈을 인코딩 하기 좋음</a:t>
            </a:r>
            <a:r>
              <a:rPr lang="en-US" altLang="ko-KR" sz="2400" dirty="0"/>
              <a:t>)</a:t>
            </a: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34495-8426-4A8B-BFE8-FD18C324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78" y="2775463"/>
            <a:ext cx="4610100" cy="23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7DB11-5988-489F-82A4-81CA81D8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5.1.1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655D0-C659-4D38-9253-5DF56DDD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완전 연결 층과 </a:t>
            </a:r>
            <a:r>
              <a:rPr lang="ko-KR" altLang="en-US" dirty="0" err="1"/>
              <a:t>합성곱</a:t>
            </a:r>
            <a:r>
              <a:rPr lang="ko-KR" altLang="en-US" dirty="0"/>
              <a:t> 층 사이의 근본적인 차이는 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Dense</a:t>
            </a:r>
            <a:r>
              <a:rPr lang="ko-KR" altLang="en-US" dirty="0"/>
              <a:t>층은 입력 특성 공간에 있는 전역 패턴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MNIST </a:t>
            </a:r>
            <a:r>
              <a:rPr lang="ko-KR" altLang="en-US" dirty="0"/>
              <a:t>숫자 이미지에서는 모든 픽셀에 걸친 패턴</a:t>
            </a:r>
            <a:r>
              <a:rPr lang="en-US" altLang="ko-KR" dirty="0"/>
              <a:t>)</a:t>
            </a:r>
            <a:r>
              <a:rPr lang="ko-KR" altLang="en-US" dirty="0"/>
              <a:t>을 학습하지만 </a:t>
            </a:r>
            <a:r>
              <a:rPr lang="ko-KR" altLang="en-US" dirty="0" err="1"/>
              <a:t>합성곱</a:t>
            </a:r>
            <a:r>
              <a:rPr lang="ko-KR" altLang="en-US" dirty="0"/>
              <a:t> 층은 지역 패턴을 학습합니다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컨브넷은</a:t>
            </a:r>
            <a:r>
              <a:rPr lang="ko-KR" altLang="en-US" dirty="0"/>
              <a:t> </a:t>
            </a:r>
            <a:r>
              <a:rPr lang="ko-KR" altLang="en-US" b="1" dirty="0"/>
              <a:t>학습된 패턴에 대해 평행 이동 불변성</a:t>
            </a:r>
            <a:r>
              <a:rPr lang="ko-KR" altLang="en-US" dirty="0"/>
              <a:t>을 가집니다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컨브넷은</a:t>
            </a:r>
            <a:r>
              <a:rPr lang="ko-KR" altLang="en-US" dirty="0"/>
              <a:t> 패턴의 공간적 계층 구조를 학습할 수 있습니다</a:t>
            </a:r>
            <a:r>
              <a:rPr lang="en-US" altLang="ko-KR" dirty="0"/>
              <a:t>. (</a:t>
            </a:r>
            <a:r>
              <a:rPr lang="ko-KR" altLang="en-US" dirty="0"/>
              <a:t>매우 복잡한 개념도 효과적으로 학습가능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합성곱</a:t>
            </a:r>
            <a:r>
              <a:rPr lang="ko-KR" altLang="en-US" dirty="0"/>
              <a:t> 연산은 특성 </a:t>
            </a:r>
            <a:r>
              <a:rPr lang="ko-KR" altLang="en-US" dirty="0" err="1"/>
              <a:t>맵이라고</a:t>
            </a:r>
            <a:r>
              <a:rPr lang="ko-KR" altLang="en-US" dirty="0"/>
              <a:t> 부르는 </a:t>
            </a:r>
            <a:r>
              <a:rPr lang="en-US" altLang="ko-KR" dirty="0"/>
              <a:t>3D </a:t>
            </a:r>
            <a:r>
              <a:rPr lang="ko-KR" altLang="en-US" dirty="0" err="1"/>
              <a:t>텐서에</a:t>
            </a:r>
            <a:r>
              <a:rPr lang="ko-KR" altLang="en-US" dirty="0"/>
              <a:t> 적용됩니다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합성곱</a:t>
            </a:r>
            <a:r>
              <a:rPr lang="ko-KR" altLang="en-US" dirty="0"/>
              <a:t> 연산은 입력 특성 </a:t>
            </a:r>
            <a:r>
              <a:rPr lang="ko-KR" altLang="en-US" dirty="0" err="1"/>
              <a:t>맵에서</a:t>
            </a:r>
            <a:r>
              <a:rPr lang="ko-KR" altLang="en-US" dirty="0"/>
              <a:t> 작은 패치를 추출하고 이런 모든 패치에 같은 </a:t>
            </a:r>
            <a:r>
              <a:rPr lang="ko-KR" altLang="en-US" dirty="0" err="1"/>
              <a:t>변황을</a:t>
            </a:r>
            <a:r>
              <a:rPr lang="ko-KR" altLang="en-US" dirty="0"/>
              <a:t> 적용하여 </a:t>
            </a:r>
            <a:r>
              <a:rPr lang="ko-KR" altLang="en-US" b="1" dirty="0"/>
              <a:t>출력 특성 </a:t>
            </a:r>
            <a:r>
              <a:rPr lang="ko-KR" altLang="en-US" b="1" dirty="0" err="1"/>
              <a:t>맵을</a:t>
            </a:r>
            <a:r>
              <a:rPr lang="ko-KR" altLang="en-US" b="1" dirty="0"/>
              <a:t> </a:t>
            </a:r>
            <a:r>
              <a:rPr lang="ko-KR" altLang="en-US" dirty="0"/>
              <a:t>만듭니다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773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5F3CB-40F3-4E67-8372-E5181395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5.4.1 </a:t>
            </a:r>
            <a:r>
              <a:rPr lang="ko-KR" altLang="en-US" sz="400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2EC51-ADBC-4737-95B6-16CB72090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ko-KR" altLang="en-US" sz="2000"/>
              <a:t>중간층의 모든 활성화에 있는 채널 시각화하기</a:t>
            </a:r>
            <a:endParaRPr lang="en-US" altLang="ko-KR" sz="2000"/>
          </a:p>
          <a:p>
            <a:endParaRPr lang="ko-KR" altLang="en-US" sz="20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CF5681-35CF-42E0-9BD9-45A0D8D4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62" y="637988"/>
            <a:ext cx="4591664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4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34513D-A33D-4530-B1EC-0D7B1B8F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71" y="1995007"/>
            <a:ext cx="5497513" cy="4365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BBCB7C-33B5-4C0C-8C87-A3E194A4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5.4.1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중간층의 활성화 시각화하기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6ECBD7-91EB-431A-9633-1C6C08627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196" y="1995007"/>
            <a:ext cx="4943475" cy="4365625"/>
          </a:xfrm>
        </p:spPr>
      </p:pic>
    </p:spTree>
    <p:extLst>
      <p:ext uri="{BB962C8B-B14F-4D97-AF65-F5344CB8AC3E}">
        <p14:creationId xmlns:p14="http://schemas.microsoft.com/office/powerpoint/2010/main" val="3936826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49989-201A-4453-B511-ADD5B2B2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D91CD-A1AA-4BCE-8945-BEFF00AB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몇 가지 주목할 내용</a:t>
            </a:r>
            <a:endParaRPr lang="en-US" altLang="ko-KR" sz="2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첫 번째 층은 여러 종류의 에지 감지기를 모아 놓은 것</a:t>
            </a:r>
            <a:r>
              <a:rPr lang="en-US" altLang="ko-KR" sz="2400" dirty="0"/>
              <a:t>. </a:t>
            </a:r>
            <a:r>
              <a:rPr lang="ko-KR" altLang="en-US" sz="2400" dirty="0"/>
              <a:t>이 단계의 활성화에는 초기 사진에 있는 거의 모든 정보가 유지</a:t>
            </a:r>
            <a:endParaRPr lang="en-US" altLang="ko-KR" sz="24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상위 층으로 갈수록 활성화는 점점 더 추상적으로 되고 시각적으로 이해하기 어려워 짐</a:t>
            </a:r>
            <a:r>
              <a:rPr lang="en-US" altLang="ko-KR" sz="2400" dirty="0"/>
              <a:t>. </a:t>
            </a:r>
            <a:r>
              <a:rPr lang="ko-KR" altLang="en-US" sz="2400" dirty="0"/>
              <a:t>상위 층의 표현은 이미지의 시각적 콘텐츠에 관한 정보가 점점 줄어들고 이미지의 클래스에 관한 정보가 점점 증가</a:t>
            </a:r>
            <a:r>
              <a:rPr lang="en-US" altLang="ko-KR" sz="2400" dirty="0"/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2400" dirty="0"/>
              <a:t>비어 있는 활성화가 층이 깊어짐에 따라 늘어남</a:t>
            </a:r>
            <a:r>
              <a:rPr lang="en-US" altLang="ko-KR" sz="2400" dirty="0"/>
              <a:t>. </a:t>
            </a:r>
            <a:r>
              <a:rPr lang="ko-KR" altLang="en-US" sz="2400" dirty="0"/>
              <a:t>첫 번째 층에서는 모든 필터가 입력 이미지에 활성화 되었지만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층을 올라가면서 활성화 되지 않는 필터들이 생김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30129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8589E-DAEF-4559-A66A-2458CE1B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중간층의 활성화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B7412-FFFC-44CC-A956-1B9FF32C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심층신경망 </a:t>
            </a:r>
            <a:r>
              <a:rPr lang="en-US" altLang="ko-KR" dirty="0"/>
              <a:t>: </a:t>
            </a:r>
            <a:r>
              <a:rPr lang="ko-KR" altLang="en-US" dirty="0"/>
              <a:t>입력되는 원본 데이터에 대한 정보 정제 파이프라인처럼 작동</a:t>
            </a:r>
            <a:r>
              <a:rPr lang="en-US" altLang="ko-KR" dirty="0"/>
              <a:t>. </a:t>
            </a:r>
            <a:r>
              <a:rPr lang="ko-KR" altLang="en-US" dirty="0"/>
              <a:t>반복적인 변환을 통해 관계없는 정보를 걸러 내고 유용한 정보는 강조되고 개선됨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529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6E4EE-8439-4804-95A7-887CE389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AD8BD-0114-4EF7-B4EA-5608A891A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컨브넷이</a:t>
            </a:r>
            <a:r>
              <a:rPr lang="ko-KR" altLang="en-US" dirty="0"/>
              <a:t> 학습한 필터를 조사하는 또 다른 간편한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각 필터가 반응하는 시각적 패턴을 그려 보는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각 필터가 반응하는 시각적 패턴의 전체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특성 </a:t>
            </a:r>
            <a:r>
              <a:rPr lang="ko-KR" altLang="en-US" dirty="0" err="1"/>
              <a:t>합성곱</a:t>
            </a:r>
            <a:r>
              <a:rPr lang="ko-KR" altLang="en-US" dirty="0"/>
              <a:t> 층의 한 필터 값을 최대화하는 손실 함수를 정의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 활성화 값을 최대화하기 위해 입력 이미지를 변경하도록 확률적 경사 상승법을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577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893AA-1B75-4D63-A792-7E6325EA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E6C26-7787-46D2-B25C-4A8DA7A2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필터 시각화를 위한 손실 </a:t>
            </a:r>
            <a:r>
              <a:rPr lang="ko-KR" altLang="en-US" sz="2400" dirty="0" err="1"/>
              <a:t>텐서</a:t>
            </a:r>
            <a:r>
              <a:rPr lang="ko-KR" altLang="en-US" sz="2400" dirty="0"/>
              <a:t> 정의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경사 상승법을 구현하기 위해 모델의 입력에 대한 손실의 </a:t>
            </a:r>
            <a:r>
              <a:rPr lang="ko-KR" altLang="en-US" sz="2400" dirty="0" err="1"/>
              <a:t>그래디언트가</a:t>
            </a:r>
            <a:r>
              <a:rPr lang="ko-KR" altLang="en-US" sz="2400" dirty="0"/>
              <a:t> 필요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18B53-671B-4F79-A31A-D5449D55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851584"/>
            <a:ext cx="3918853" cy="2061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0B7177-BE34-459D-9E71-5BD5ADFC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19" y="5337975"/>
            <a:ext cx="69913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3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CD66A-F2DE-4507-BD47-C13A66EB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E07DB-DAA9-4514-833E-93045C5B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경사 </a:t>
            </a:r>
            <a:r>
              <a:rPr lang="ko-KR" altLang="en-US" sz="2400" dirty="0" err="1"/>
              <a:t>상승법</a:t>
            </a:r>
            <a:r>
              <a:rPr lang="ko-KR" altLang="en-US" sz="2400" dirty="0"/>
              <a:t> 과정을 부드럽게 하기 위해 사용하는 한가지 기법은 </a:t>
            </a:r>
            <a:r>
              <a:rPr lang="ko-KR" altLang="en-US" sz="2400" dirty="0" err="1"/>
              <a:t>그래디언트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텐서를</a:t>
            </a:r>
            <a:r>
              <a:rPr lang="ko-KR" altLang="en-US" sz="2400" dirty="0"/>
              <a:t> </a:t>
            </a:r>
            <a:r>
              <a:rPr lang="en-US" altLang="ko-KR" sz="2400" dirty="0"/>
              <a:t>L2 </a:t>
            </a:r>
            <a:r>
              <a:rPr lang="ko-KR" altLang="en-US" sz="2400" dirty="0"/>
              <a:t>노름</a:t>
            </a:r>
            <a:r>
              <a:rPr lang="en-US" altLang="ko-KR" sz="2400" dirty="0"/>
              <a:t>(</a:t>
            </a:r>
            <a:r>
              <a:rPr lang="ko-KR" altLang="en-US" sz="2400" dirty="0" err="1"/>
              <a:t>텐서에</a:t>
            </a:r>
            <a:r>
              <a:rPr lang="ko-KR" altLang="en-US" sz="2400" dirty="0"/>
              <a:t> 있는 값을 제곱한 합의 제곱근</a:t>
            </a:r>
            <a:r>
              <a:rPr lang="en-US" altLang="ko-KR" sz="2400" dirty="0"/>
              <a:t>)</a:t>
            </a:r>
            <a:r>
              <a:rPr lang="ko-KR" altLang="en-US" sz="2400" dirty="0"/>
              <a:t>으로 나누어 정규화 하는 것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입력 값에 대한 </a:t>
            </a:r>
            <a:r>
              <a:rPr lang="ko-KR" altLang="en-US" sz="2400" dirty="0" err="1"/>
              <a:t>넘파이</a:t>
            </a:r>
            <a:r>
              <a:rPr lang="ko-KR" altLang="en-US" sz="2400" dirty="0"/>
              <a:t> 출력 값 추출하기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E04C65-1D2B-4F46-A428-07CBA544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67" y="3654425"/>
            <a:ext cx="3886200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C2B4A2-BC72-4557-AD74-F1CC9C1D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55" y="5313893"/>
            <a:ext cx="44672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7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7522A-B905-4EAC-9261-CE292FC8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768"/>
            <a:ext cx="5995646" cy="1416922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5.4.2 </a:t>
            </a:r>
            <a:r>
              <a:rPr lang="ko-KR" altLang="en-US" sz="4000" dirty="0" err="1"/>
              <a:t>컨브넷</a:t>
            </a:r>
            <a:r>
              <a:rPr lang="ko-KR" altLang="en-US" sz="4000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3F438-9FDC-4D7F-9F8D-C92491610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39194"/>
            <a:ext cx="5995647" cy="397740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확률적 경사 상승법을 사용한 손실 최대화하기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텐서를</a:t>
            </a:r>
            <a:r>
              <a:rPr lang="ko-KR" altLang="en-US" sz="2000" dirty="0"/>
              <a:t> 이미지 형태로 변환하기 위한 유틸리티 함수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791336-F903-43CA-94FC-C4E8B9CE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95" y="4003980"/>
            <a:ext cx="4176536" cy="242594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497D59-2151-4092-AA72-0B9EA3A6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95" y="1976690"/>
            <a:ext cx="4176536" cy="19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3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B292A-0238-42EA-8209-6F7E288B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8806B-5BE4-402D-A959-19FE11C05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필터 시각화 이미지를 만드는 함수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26487-CEAB-4A66-85BC-DE5288CF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022306"/>
            <a:ext cx="5334000" cy="312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71F020-629B-4567-9555-77946B06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89" y="3022305"/>
            <a:ext cx="36004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33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BBE29-29BB-4A3D-8367-1B198F75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34F5E-69D3-4A78-9D5C-3DF0F06C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층에 있는 각 필터에 반응하는 패턴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F6E82-AAF5-42F2-88BD-B17B49C5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65" y="2990850"/>
            <a:ext cx="69151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521E8-3F78-4874-A26B-3E2D9E1B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5.1.1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B439A-5DB1-4FB4-8A19-1D1B72F4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합성곱은</a:t>
            </a:r>
            <a:r>
              <a:rPr lang="ko-KR" altLang="en-US" dirty="0"/>
              <a:t> 핵심적인 </a:t>
            </a:r>
            <a:r>
              <a:rPr lang="en-US" altLang="ko-KR" dirty="0"/>
              <a:t>2</a:t>
            </a:r>
            <a:r>
              <a:rPr lang="ko-KR" altLang="en-US" dirty="0"/>
              <a:t>개의 파라미터로 정의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 err="1"/>
              <a:t>입력으로부터</a:t>
            </a:r>
            <a:r>
              <a:rPr lang="ko-KR" altLang="en-US" dirty="0"/>
              <a:t> 뽑아낼 패치의 크기</a:t>
            </a:r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특성 </a:t>
            </a:r>
            <a:r>
              <a:rPr lang="ko-KR" altLang="en-US" dirty="0" err="1"/>
              <a:t>맵의</a:t>
            </a:r>
            <a:r>
              <a:rPr lang="ko-KR" altLang="en-US" dirty="0"/>
              <a:t> 출력 깊이</a:t>
            </a:r>
            <a:r>
              <a:rPr lang="en-US" altLang="ko-KR" dirty="0"/>
              <a:t>: </a:t>
            </a:r>
            <a:r>
              <a:rPr lang="ko-KR" altLang="en-US" dirty="0" err="1"/>
              <a:t>합성곱으로</a:t>
            </a:r>
            <a:r>
              <a:rPr lang="ko-KR" altLang="en-US" dirty="0"/>
              <a:t> 계산할 필터의 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ex)Conv2D(32,(3,3)) 3x3</a:t>
            </a:r>
            <a:r>
              <a:rPr lang="ko-KR" altLang="en-US" dirty="0"/>
              <a:t>크기의 패치 </a:t>
            </a:r>
            <a:r>
              <a:rPr lang="en-US" altLang="ko-KR" dirty="0"/>
              <a:t>32</a:t>
            </a:r>
            <a:r>
              <a:rPr lang="ko-KR" altLang="en-US" dirty="0"/>
              <a:t>개 출력</a:t>
            </a:r>
          </a:p>
        </p:txBody>
      </p:sp>
    </p:spTree>
    <p:extLst>
      <p:ext uri="{BB962C8B-B14F-4D97-AF65-F5344CB8AC3E}">
        <p14:creationId xmlns:p14="http://schemas.microsoft.com/office/powerpoint/2010/main" val="4132947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56B11-85B3-4B67-A7DB-7034F6B5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928"/>
            <a:ext cx="4572000" cy="1161288"/>
          </a:xfrm>
        </p:spPr>
        <p:txBody>
          <a:bodyPr anchor="b">
            <a:normAutofit fontScale="90000"/>
          </a:bodyPr>
          <a:lstStyle/>
          <a:p>
            <a:r>
              <a:rPr lang="en-US" altLang="ko-KR" sz="3600"/>
              <a:t>5.4.2 </a:t>
            </a:r>
            <a:r>
              <a:rPr lang="ko-KR" altLang="en-US" sz="3600"/>
              <a:t>컨브넷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95974-E84F-4993-BC21-FA8B2D02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4572000" cy="3776472"/>
          </a:xfrm>
        </p:spPr>
        <p:txBody>
          <a:bodyPr>
            <a:normAutofit/>
          </a:bodyPr>
          <a:lstStyle/>
          <a:p>
            <a:r>
              <a:rPr lang="ko-KR" altLang="en-US" sz="1800"/>
              <a:t>각 층에 패턴 실행결과</a:t>
            </a:r>
            <a:endParaRPr lang="en-US" altLang="ko-KR" sz="1800"/>
          </a:p>
          <a:p>
            <a:endParaRPr lang="ko-KR" altLang="en-US" sz="1800"/>
          </a:p>
        </p:txBody>
      </p:sp>
      <p:pic>
        <p:nvPicPr>
          <p:cNvPr id="9" name="그림 8" descr="쇼지, 건물, 사람들, 일이(가) 표시된 사진&#10;&#10;자동 생성된 설명">
            <a:extLst>
              <a:ext uri="{FF2B5EF4-FFF2-40B4-BE49-F238E27FC236}">
                <a16:creationId xmlns:a16="http://schemas.microsoft.com/office/drawing/2014/main" id="{3DEA7EF8-AD7D-4762-89AA-86C33071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32" y="566722"/>
            <a:ext cx="2573185" cy="2560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D646F8-E9F6-44CF-B6BB-41DFA2CD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847" y="566721"/>
            <a:ext cx="2579668" cy="2560321"/>
          </a:xfrm>
          <a:prstGeom prst="rect">
            <a:avLst/>
          </a:prstGeom>
        </p:spPr>
      </p:pic>
      <p:pic>
        <p:nvPicPr>
          <p:cNvPr id="7" name="그림 6" descr="텍스트, 쇼지, 건물이(가) 표시된 사진&#10;&#10;자동 생성된 설명">
            <a:extLst>
              <a:ext uri="{FF2B5EF4-FFF2-40B4-BE49-F238E27FC236}">
                <a16:creationId xmlns:a16="http://schemas.microsoft.com/office/drawing/2014/main" id="{F1DB6B2C-6ED0-4E5B-8136-CFD33C867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169" y="3277715"/>
            <a:ext cx="2588513" cy="2556157"/>
          </a:xfrm>
          <a:prstGeom prst="rect">
            <a:avLst/>
          </a:prstGeom>
        </p:spPr>
      </p:pic>
      <p:pic>
        <p:nvPicPr>
          <p:cNvPr id="11" name="그림 10" descr="텍스트, 낱말맞추기게임, 바둑판식이(가) 표시된 사진&#10;&#10;자동 생성된 설명">
            <a:extLst>
              <a:ext uri="{FF2B5EF4-FFF2-40B4-BE49-F238E27FC236}">
                <a16:creationId xmlns:a16="http://schemas.microsoft.com/office/drawing/2014/main" id="{7D416115-34C8-43A9-B68C-87D2A17AA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589" y="3273551"/>
            <a:ext cx="2586182" cy="25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5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4782-A19B-4B5D-BE27-E609EA1D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5.4.2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4804B-CF42-4F44-BD46-7F7A8A60C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300" dirty="0"/>
              <a:t>필터 시각화를 통해 </a:t>
            </a:r>
            <a:r>
              <a:rPr lang="ko-KR" altLang="en-US" sz="2300" dirty="0" err="1"/>
              <a:t>컨브넷</a:t>
            </a:r>
            <a:r>
              <a:rPr lang="ko-KR" altLang="en-US" sz="2300" dirty="0"/>
              <a:t> 층이 바라보는 방식을 이해할 수 있다</a:t>
            </a:r>
            <a:r>
              <a:rPr lang="en-US" altLang="ko-KR" sz="2300" dirty="0"/>
              <a:t>.</a:t>
            </a:r>
          </a:p>
          <a:p>
            <a:endParaRPr lang="en-US" altLang="ko-KR" sz="2300" dirty="0"/>
          </a:p>
          <a:p>
            <a:r>
              <a:rPr lang="ko-KR" altLang="en-US" sz="2300" dirty="0" err="1"/>
              <a:t>컨브넷</a:t>
            </a:r>
            <a:r>
              <a:rPr lang="ko-KR" altLang="en-US" sz="2300" dirty="0"/>
              <a:t> 필터들은 모델의 상위 층으로 갈수록 점점 더 복잡해지고 개선된다</a:t>
            </a:r>
            <a:r>
              <a:rPr lang="en-US" altLang="ko-KR" sz="2300" dirty="0"/>
              <a:t>.</a:t>
            </a:r>
          </a:p>
          <a:p>
            <a:pPr>
              <a:buFontTx/>
              <a:buChar char="-"/>
            </a:pPr>
            <a:r>
              <a:rPr lang="ko-KR" altLang="en-US" sz="2300" dirty="0"/>
              <a:t>모델에 잇는 첫 번째 층의 필터는 간단한 대각선 방향의 </a:t>
            </a:r>
            <a:r>
              <a:rPr lang="ko-KR" altLang="en-US" sz="2300" dirty="0" err="1"/>
              <a:t>에지와</a:t>
            </a:r>
            <a:r>
              <a:rPr lang="ko-KR" altLang="en-US" sz="2300" dirty="0"/>
              <a:t> 색깔을 인코딩</a:t>
            </a:r>
            <a:endParaRPr lang="en-US" altLang="ko-KR" sz="2300" dirty="0"/>
          </a:p>
          <a:p>
            <a:pPr>
              <a:buFontTx/>
              <a:buChar char="-"/>
            </a:pPr>
            <a:r>
              <a:rPr lang="en-US" altLang="ko-KR" sz="2300" dirty="0"/>
              <a:t>block2_conv1</a:t>
            </a:r>
            <a:r>
              <a:rPr lang="ko-KR" altLang="en-US" sz="2300" dirty="0"/>
              <a:t>의 필터는 에지나 색깔의 조합으로 만들어진 간단한 질감을 인코딩</a:t>
            </a:r>
            <a:endParaRPr lang="en-US" altLang="ko-KR" sz="2300" dirty="0"/>
          </a:p>
          <a:p>
            <a:pPr>
              <a:buFontTx/>
              <a:buChar char="-"/>
            </a:pPr>
            <a:r>
              <a:rPr lang="ko-KR" altLang="en-US" sz="2300" dirty="0"/>
              <a:t>더 상위 층의 필터는 깃털</a:t>
            </a:r>
            <a:r>
              <a:rPr lang="en-US" altLang="ko-KR" sz="2300" dirty="0"/>
              <a:t>, </a:t>
            </a:r>
            <a:r>
              <a:rPr lang="ko-KR" altLang="en-US" sz="2300" dirty="0"/>
              <a:t>눈</a:t>
            </a:r>
            <a:r>
              <a:rPr lang="en-US" altLang="ko-KR" sz="2300" dirty="0"/>
              <a:t>, </a:t>
            </a:r>
            <a:r>
              <a:rPr lang="ko-KR" altLang="en-US" sz="2300" dirty="0"/>
              <a:t>나뭇잎 등 자연적인 이미지에서 찾을 수 있는 질감은 닮아 가기 시작</a:t>
            </a:r>
            <a:r>
              <a:rPr lang="en-US" altLang="ko-KR" sz="2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478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B1BD0-8B01-42E1-88AF-807A0246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AA012-DA78-48CB-8075-F8957920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클래스 활성화의 </a:t>
            </a:r>
            <a:r>
              <a:rPr lang="ko-KR" altLang="en-US" sz="2400" dirty="0" err="1"/>
              <a:t>히트맵</a:t>
            </a:r>
            <a:r>
              <a:rPr lang="ko-KR" altLang="en-US" sz="2400" dirty="0"/>
              <a:t> 시각화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이미지의 어느 부분이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최종 분류 결정에 기여하는지 이해하는데 유용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분류에 실수가 있는 경우 </a:t>
            </a:r>
            <a:r>
              <a:rPr lang="ko-KR" altLang="en-US" sz="2400" dirty="0" err="1"/>
              <a:t>컨브넷의</a:t>
            </a:r>
            <a:r>
              <a:rPr lang="ko-KR" altLang="en-US" sz="2400" dirty="0"/>
              <a:t> 결정 과정을 디버깅 하는 데 도움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이미지에 특정 물체가 있는 위치를 파악하는 데 사용 가능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클래스 활성화 </a:t>
            </a:r>
            <a:r>
              <a:rPr lang="ko-KR" altLang="en-US" sz="2400" dirty="0" err="1"/>
              <a:t>히트맵이란</a:t>
            </a:r>
            <a:r>
              <a:rPr lang="en-US" altLang="ko-KR" sz="2400" dirty="0"/>
              <a:t>? </a:t>
            </a:r>
            <a:r>
              <a:rPr lang="ko-KR" altLang="en-US" sz="2400" dirty="0"/>
              <a:t>특정 출력 클래스에 대해 입력 이미지의 모든 위치를 계산한 </a:t>
            </a:r>
            <a:r>
              <a:rPr lang="en-US" altLang="ko-KR" sz="2400" dirty="0"/>
              <a:t>2D </a:t>
            </a:r>
            <a:r>
              <a:rPr lang="ko-KR" altLang="en-US" sz="2400" dirty="0"/>
              <a:t>점수 그리드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533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F8C0D-7734-44FF-AE6E-1674E45B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altLang="ko-KR" sz="4000"/>
              <a:t>5.4.3 </a:t>
            </a:r>
            <a:r>
              <a:rPr lang="ko-KR" altLang="en-US" sz="4000"/>
              <a:t>클래스 활성화의 히트맵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C5E38-2515-4BB8-8D61-EBDB9BEE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ko-KR" altLang="en-US" sz="2000"/>
              <a:t>사전 훈련된 가중치로 </a:t>
            </a:r>
            <a:r>
              <a:rPr lang="en-US" altLang="ko-KR" sz="2000"/>
              <a:t>VGG16 </a:t>
            </a:r>
            <a:r>
              <a:rPr lang="ko-KR" altLang="en-US" sz="2000"/>
              <a:t>네트워크 로드하기</a:t>
            </a:r>
            <a:endParaRPr lang="en-US" altLang="ko-KR" sz="2000"/>
          </a:p>
          <a:p>
            <a:endParaRPr lang="ko-KR" altLang="en-US" sz="20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07B43-2806-4B4B-83E4-2EE45EEC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82" y="2956434"/>
            <a:ext cx="5319809" cy="1045115"/>
          </a:xfrm>
          <a:prstGeom prst="rect">
            <a:avLst/>
          </a:prstGeom>
        </p:spPr>
      </p:pic>
      <p:pic>
        <p:nvPicPr>
          <p:cNvPr id="7" name="그림 6" descr="잔디, 실외, 평야, 포유류이(가) 표시된 사진&#10;&#10;자동 생성된 설명">
            <a:extLst>
              <a:ext uri="{FF2B5EF4-FFF2-40B4-BE49-F238E27FC236}">
                <a16:creationId xmlns:a16="http://schemas.microsoft.com/office/drawing/2014/main" id="{3F88E063-1540-4158-9DD7-FE2F2A2A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517" y="2956434"/>
            <a:ext cx="5269649" cy="34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6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74480-8DD3-49D8-987E-80F01E05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BCC0C-646B-48AB-A3DC-F487E699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5844"/>
          </a:xfrm>
        </p:spPr>
        <p:txBody>
          <a:bodyPr>
            <a:normAutofit lnSpcReduction="10000"/>
          </a:bodyPr>
          <a:lstStyle/>
          <a:p>
            <a:r>
              <a:rPr lang="en-US" altLang="ko-KR" sz="2200" dirty="0"/>
              <a:t>VGG16</a:t>
            </a:r>
            <a:r>
              <a:rPr lang="ko-KR" altLang="en-US" sz="2200" dirty="0"/>
              <a:t>을 위해 입력 이미지 전처리하기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이 이미지에서 사전 훈련된 네트워크를 실행하고 </a:t>
            </a:r>
            <a:r>
              <a:rPr lang="ko-KR" altLang="en-US" sz="2200" dirty="0" err="1"/>
              <a:t>에층</a:t>
            </a:r>
            <a:r>
              <a:rPr lang="ko-KR" altLang="en-US" sz="2200" dirty="0"/>
              <a:t> 벡터를 이해하기 쉽게 디코딩</a:t>
            </a:r>
            <a:endParaRPr lang="en-US" altLang="ko-KR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A26662-ED05-4B89-B241-ABB62C70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43" y="2417864"/>
            <a:ext cx="5619750" cy="3028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869468-ED9B-4402-9494-2C8846D05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345" y="2431860"/>
            <a:ext cx="4029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2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63990-DDCA-4673-8183-46739720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9C068-B083-4A6A-937A-F8E3152A4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Grad-CAM </a:t>
            </a:r>
            <a:r>
              <a:rPr lang="ko-KR" altLang="en-US" dirty="0"/>
              <a:t>알고리즘 설정하기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EED84-B703-4258-A5BC-C1D8C7FDC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969745"/>
            <a:ext cx="6734175" cy="33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73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8E115-FC95-4EAE-A31D-8B208634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200" dirty="0"/>
              <a:t>5.4.3 </a:t>
            </a:r>
            <a:r>
              <a:rPr lang="ko-KR" altLang="en-US" sz="4200" dirty="0"/>
              <a:t>클래스 활성화의 </a:t>
            </a:r>
            <a:r>
              <a:rPr lang="ko-KR" altLang="en-US" sz="4200" dirty="0" err="1"/>
              <a:t>히트맵</a:t>
            </a:r>
            <a:r>
              <a:rPr lang="ko-KR" altLang="en-US" sz="4200" dirty="0"/>
              <a:t>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5ECC6-92E1-4C46-A0CE-08CB49909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시각화를 </a:t>
            </a:r>
            <a:r>
              <a:rPr lang="ko-KR" altLang="en-US"/>
              <a:t>위해 </a:t>
            </a:r>
            <a:r>
              <a:rPr lang="ko-KR" altLang="en-US" dirty="0" err="1"/>
              <a:t>히트맵을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정규화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8108F-8B52-4254-BA1E-CDCBF42E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36" y="2964237"/>
            <a:ext cx="3136925" cy="35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26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188EA-EA6A-4F40-97AE-3BE3CE44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altLang="ko-KR" sz="4000"/>
              <a:t>5.4.3 </a:t>
            </a:r>
            <a:r>
              <a:rPr lang="ko-KR" altLang="en-US" sz="4000"/>
              <a:t>클래스 활성화의 히트맵 시각화하기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9FF6D-D3E5-43BB-A4AB-CCB7B573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000" dirty="0"/>
              <a:t>OpenCV</a:t>
            </a:r>
            <a:r>
              <a:rPr lang="ko-KR" altLang="en-US" sz="2000" dirty="0"/>
              <a:t>를 사용하여 앞에서 얻은 </a:t>
            </a:r>
            <a:r>
              <a:rPr lang="ko-KR" altLang="en-US" sz="2000" dirty="0" err="1"/>
              <a:t>히트맵에</a:t>
            </a:r>
            <a:r>
              <a:rPr lang="ko-KR" altLang="en-US" sz="2000" dirty="0"/>
              <a:t> 원본 이미지를 겹친 이미지 만들기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이 시각화 기법은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중요한 질문에 대한 답을 준다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왜 네트워크가 이미지에 아프리카 코끼리가 있다고 생각하는가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r>
              <a:rPr lang="ko-KR" altLang="en-US" sz="2000" dirty="0"/>
              <a:t>아프리카 코끼리가 사진 어디에 있는가</a:t>
            </a:r>
            <a:r>
              <a:rPr lang="en-US" altLang="ko-KR" sz="2000" dirty="0"/>
              <a:t>?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r>
              <a:rPr lang="ko-KR" altLang="en-US" sz="2000" dirty="0"/>
              <a:t>코끼리 새끼의 귀가 강하게 활성화 된 점에서 네트워크가 아프리카 코끼리와 인도 코끼리의 차이점을 구분하는 방법일 것이다</a:t>
            </a:r>
            <a:r>
              <a:rPr lang="en-US" altLang="ko-KR" sz="2000"/>
              <a:t>.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5EAB9B-A8A1-4FE5-BEE5-D223C4F4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506" y="329514"/>
            <a:ext cx="4064787" cy="2631989"/>
          </a:xfrm>
          <a:prstGeom prst="rect">
            <a:avLst/>
          </a:prstGeom>
        </p:spPr>
      </p:pic>
      <p:pic>
        <p:nvPicPr>
          <p:cNvPr id="7" name="그림 6" descr="텍스트, 잔디, 실외, 녹색이(가) 표시된 사진&#10;&#10;자동 생성된 설명">
            <a:extLst>
              <a:ext uri="{FF2B5EF4-FFF2-40B4-BE49-F238E27FC236}">
                <a16:creationId xmlns:a16="http://schemas.microsoft.com/office/drawing/2014/main" id="{173DC87F-0C1C-4865-A708-57FB4506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055" y="2961503"/>
            <a:ext cx="4649801" cy="3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33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016DA-6B29-4A82-90AA-023F816A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B933D-DF75-44AF-9A6F-A52C15D8F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b="1" dirty="0" err="1"/>
              <a:t>컨브넷은</a:t>
            </a:r>
            <a:r>
              <a:rPr lang="ko-KR" altLang="en-US" b="1" dirty="0"/>
              <a:t> 시각적인 분류 문제를 다루는데 최상의 도구입니다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 err="1"/>
              <a:t>컨브넷은</a:t>
            </a:r>
            <a:r>
              <a:rPr lang="ko-KR" altLang="en-US" b="1" dirty="0"/>
              <a:t> 우리가 보는 세상을 표현하기 위한 패턴의 계층 구조와 개념을 학습합니다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학습된 표현은 쉽게 분석할 수 있습니다</a:t>
            </a:r>
            <a:r>
              <a:rPr lang="en-US" altLang="ko-KR" b="1" dirty="0"/>
              <a:t>. </a:t>
            </a:r>
            <a:r>
              <a:rPr lang="ko-KR" altLang="en-US" b="1" dirty="0" err="1"/>
              <a:t>컨브넷은</a:t>
            </a:r>
            <a:r>
              <a:rPr lang="ko-KR" altLang="en-US" b="1" dirty="0"/>
              <a:t> 블랙 박스가 아닙니다</a:t>
            </a:r>
            <a:endParaRPr lang="en-US" altLang="ko-KR" b="1" dirty="0"/>
          </a:p>
          <a:p>
            <a:r>
              <a:rPr lang="ko-KR" altLang="en-US" b="1" dirty="0"/>
              <a:t>이미지 분류 분제를 풀기 위해 자신만의 </a:t>
            </a:r>
            <a:r>
              <a:rPr lang="ko-KR" altLang="en-US" b="1" dirty="0" err="1"/>
              <a:t>컨브넷을</a:t>
            </a:r>
            <a:r>
              <a:rPr lang="ko-KR" altLang="en-US" b="1" dirty="0"/>
              <a:t> 처음부터 훈련시킬 수 있습니다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과대적합을 줄이기 위해 데이터를 증식하는 방법을 배웠습니다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사전 훈련된 </a:t>
            </a:r>
            <a:r>
              <a:rPr lang="ko-KR" altLang="en-US" b="1" dirty="0" err="1"/>
              <a:t>컨브넷을</a:t>
            </a:r>
            <a:r>
              <a:rPr lang="ko-KR" altLang="en-US" b="1" dirty="0"/>
              <a:t>  사용하여 특성 추출과 미세 조정하는 방법을 배웠습니다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클래스 활성화 </a:t>
            </a:r>
            <a:r>
              <a:rPr lang="ko-KR" altLang="en-US" b="1" dirty="0" err="1"/>
              <a:t>히트맵을</a:t>
            </a:r>
            <a:r>
              <a:rPr lang="ko-KR" altLang="en-US" b="1" dirty="0"/>
              <a:t> 포함하여 </a:t>
            </a:r>
            <a:r>
              <a:rPr lang="ko-KR" altLang="en-US" b="1" dirty="0" err="1"/>
              <a:t>컨브넷이</a:t>
            </a:r>
            <a:r>
              <a:rPr lang="ko-KR" altLang="en-US" b="1" dirty="0"/>
              <a:t> 학습한 필터를 </a:t>
            </a:r>
            <a:r>
              <a:rPr lang="ko-KR" altLang="en-US" b="1" dirty="0" err="1"/>
              <a:t>시각화할</a:t>
            </a:r>
            <a:r>
              <a:rPr lang="ko-KR" altLang="en-US" b="1" dirty="0"/>
              <a:t> 수 있습니다</a:t>
            </a:r>
            <a:r>
              <a:rPr lang="en-US" altLang="ko-KR" b="1" dirty="0"/>
              <a:t>.</a:t>
            </a:r>
          </a:p>
          <a:p>
            <a:endParaRPr lang="en-US" altLang="ko-KR" b="1" dirty="0">
              <a:solidFill>
                <a:schemeClr val="lt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965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758B-871B-448D-BE4E-4D243E029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텍스트와 시퀀스를 위한 딥러닝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F75FD3-59B9-4624-876F-2606D6E0F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96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8E12B1-469F-4A5B-AC92-520C76D5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3" y="735106"/>
            <a:ext cx="5542150" cy="54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0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B0B4A-87D1-4E6C-BE6B-DDA6D162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66497"/>
            <a:ext cx="9603275" cy="1049235"/>
          </a:xfrm>
        </p:spPr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22A6-33A3-4D70-9BB8-E4C1D846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텍스트 데이터 다루기</a:t>
            </a:r>
            <a:endParaRPr lang="en-US" altLang="ko-KR" dirty="0"/>
          </a:p>
          <a:p>
            <a:r>
              <a:rPr lang="en-US" altLang="ko-KR" dirty="0"/>
              <a:t>6.2 </a:t>
            </a:r>
            <a:r>
              <a:rPr lang="ko-KR" altLang="en-US" dirty="0"/>
              <a:t>순환 신경망 이해하기</a:t>
            </a:r>
            <a:endParaRPr lang="en-US" altLang="ko-KR" dirty="0"/>
          </a:p>
          <a:p>
            <a:r>
              <a:rPr lang="en-US" altLang="ko-KR" dirty="0"/>
              <a:t>6.3 </a:t>
            </a:r>
            <a:r>
              <a:rPr lang="ko-KR" altLang="en-US" dirty="0"/>
              <a:t>순환 신경망의 고급 사용법</a:t>
            </a:r>
            <a:endParaRPr lang="en-US" altLang="ko-KR" dirty="0"/>
          </a:p>
          <a:p>
            <a:r>
              <a:rPr lang="en-US" altLang="ko-KR" dirty="0"/>
              <a:t>6.4 </a:t>
            </a:r>
            <a:r>
              <a:rPr lang="ko-KR" altLang="en-US" dirty="0" err="1"/>
              <a:t>컨브넷을</a:t>
            </a:r>
            <a:r>
              <a:rPr lang="ko-KR" altLang="en-US" dirty="0"/>
              <a:t> 이용한 시퀀스 처리</a:t>
            </a:r>
            <a:endParaRPr lang="en-US" altLang="ko-KR" dirty="0"/>
          </a:p>
          <a:p>
            <a:r>
              <a:rPr lang="en-US" altLang="ko-KR" dirty="0"/>
              <a:t>6.5 </a:t>
            </a:r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540427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40E93-076B-4530-A697-9FBCDA04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텍스트 데이터 다루기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FA4F1-A92E-44A5-BBFB-7D429A7B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텍스트는 가증 흔한 시퀀스 형태의 데이터</a:t>
            </a:r>
            <a:endParaRPr lang="en-US" altLang="ko-KR" dirty="0"/>
          </a:p>
          <a:p>
            <a:r>
              <a:rPr lang="ko-KR" altLang="en-US" dirty="0"/>
              <a:t>텍스트를 수치형 </a:t>
            </a:r>
            <a:r>
              <a:rPr lang="ko-KR" altLang="en-US" dirty="0" err="1"/>
              <a:t>텐서로</a:t>
            </a:r>
            <a:r>
              <a:rPr lang="ko-KR" altLang="en-US" dirty="0"/>
              <a:t> 변환하는 과정을 텍스트 벡터화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텍스트를 단어로 나누고 각 단어를 하나의 벡터로 변환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텍스트를 문자로 나누고 각 문자를 하나의 벡터로 변환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텍스트에서 단어나 문자의 </a:t>
            </a:r>
            <a:r>
              <a:rPr lang="en-US" altLang="ko-KR" dirty="0"/>
              <a:t>n-</a:t>
            </a:r>
            <a:r>
              <a:rPr lang="ko-KR" altLang="en-US" dirty="0"/>
              <a:t>그램을 추출하여 </a:t>
            </a:r>
            <a:r>
              <a:rPr lang="en-US" altLang="ko-KR" dirty="0"/>
              <a:t>n-</a:t>
            </a:r>
            <a:r>
              <a:rPr lang="ko-KR" altLang="en-US" dirty="0"/>
              <a:t>그램을 하나의 벡터로 변환</a:t>
            </a:r>
            <a:endParaRPr lang="en-US" altLang="ko-KR" dirty="0"/>
          </a:p>
          <a:p>
            <a:r>
              <a:rPr lang="en-US" altLang="ko-KR" dirty="0"/>
              <a:t>- n-</a:t>
            </a:r>
            <a:r>
              <a:rPr lang="ko-KR" altLang="en-US" dirty="0"/>
              <a:t>그램은 연속된 단어나 문자의 그룹으로 텍스트에서 단어나 문자를 하나씩 이동하면서 추출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72230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75D9E47-EB61-4CCD-BCCE-5F0117B49622}"/>
              </a:ext>
            </a:extLst>
          </p:cNvPr>
          <p:cNvSpPr txBox="1">
            <a:spLocks/>
          </p:cNvSpPr>
          <p:nvPr/>
        </p:nvSpPr>
        <p:spPr>
          <a:xfrm>
            <a:off x="1451579" y="658761"/>
            <a:ext cx="9603275" cy="4807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토큰</a:t>
            </a:r>
            <a:r>
              <a:rPr lang="en-US" altLang="ko-KR" dirty="0"/>
              <a:t>: </a:t>
            </a:r>
            <a:r>
              <a:rPr lang="ko-KR" altLang="en-US" dirty="0"/>
              <a:t>텍스트를 나누는 이런 단위</a:t>
            </a:r>
            <a:r>
              <a:rPr lang="en-US" altLang="ko-KR" dirty="0"/>
              <a:t>(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n-</a:t>
            </a:r>
            <a:r>
              <a:rPr lang="ko-KR" altLang="en-US" dirty="0"/>
              <a:t>그램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토큰화</a:t>
            </a:r>
            <a:r>
              <a:rPr lang="en-US" altLang="ko-KR" dirty="0"/>
              <a:t>: </a:t>
            </a:r>
            <a:r>
              <a:rPr lang="ko-KR" altLang="en-US" dirty="0"/>
              <a:t>텍스트를 토큰으로 나누는 작업</a:t>
            </a:r>
            <a:endParaRPr lang="en-US" altLang="ko-KR" dirty="0"/>
          </a:p>
          <a:p>
            <a:r>
              <a:rPr lang="ko-KR" altLang="en-US" dirty="0"/>
              <a:t>모든 텍스트 벡터화 과정은 어떤 종류의 토큰화를 적용하고 생성된 토큰에 수치형 벡터를 연결 하는 것으로 이루어짐</a:t>
            </a:r>
            <a:endParaRPr lang="en-US" altLang="ko-KR" dirty="0"/>
          </a:p>
          <a:p>
            <a:r>
              <a:rPr lang="ko-KR" altLang="en-US" dirty="0"/>
              <a:t>토큰과 벡터를 연결하는 주요 방법</a:t>
            </a:r>
            <a:r>
              <a:rPr lang="en-US" altLang="ko-KR" dirty="0"/>
              <a:t>: </a:t>
            </a:r>
            <a:r>
              <a:rPr lang="ko-KR" altLang="en-US" b="1" dirty="0"/>
              <a:t>원</a:t>
            </a:r>
            <a:r>
              <a:rPr lang="en-US" altLang="ko-KR" b="1" dirty="0"/>
              <a:t>-</a:t>
            </a:r>
            <a:r>
              <a:rPr lang="ko-KR" altLang="en-US" b="1" dirty="0"/>
              <a:t>핫 인코딩</a:t>
            </a:r>
            <a:r>
              <a:rPr lang="en-US" altLang="ko-KR" b="1" dirty="0"/>
              <a:t>, </a:t>
            </a:r>
            <a:r>
              <a:rPr lang="ko-KR" altLang="en-US" b="1" dirty="0"/>
              <a:t>단어 </a:t>
            </a:r>
            <a:r>
              <a:rPr lang="ko-KR" altLang="en-US" b="1" dirty="0" err="1"/>
              <a:t>임베딩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185FEB-FA2B-4B14-99C2-3B9CCC4A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10" y="3062553"/>
            <a:ext cx="7620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48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3DF8398-3152-4652-9AA0-E05FE689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95299"/>
            <a:ext cx="7670800" cy="4880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4C907A-2640-45F4-B8EE-7486F6574E4E}"/>
              </a:ext>
            </a:extLst>
          </p:cNvPr>
          <p:cNvSpPr txBox="1"/>
          <p:nvPr/>
        </p:nvSpPr>
        <p:spPr>
          <a:xfrm>
            <a:off x="1905000" y="725967"/>
            <a:ext cx="615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인코딩하기</a:t>
            </a:r>
          </a:p>
        </p:txBody>
      </p:sp>
    </p:spTree>
    <p:extLst>
      <p:ext uri="{BB962C8B-B14F-4D97-AF65-F5344CB8AC3E}">
        <p14:creationId xmlns:p14="http://schemas.microsoft.com/office/powerpoint/2010/main" val="34580257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14072D-99B3-4700-AA0A-23E65334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1047750"/>
            <a:ext cx="6038850" cy="2381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CF08F-447B-4816-8DF8-C0721296E7BF}"/>
              </a:ext>
            </a:extLst>
          </p:cNvPr>
          <p:cNvSpPr txBox="1"/>
          <p:nvPr/>
        </p:nvSpPr>
        <p:spPr>
          <a:xfrm>
            <a:off x="606278" y="678418"/>
            <a:ext cx="61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문자 수준 원</a:t>
            </a:r>
            <a:r>
              <a:rPr lang="en-US" altLang="ko-KR" dirty="0"/>
              <a:t>-</a:t>
            </a:r>
            <a:r>
              <a:rPr lang="ko-KR" altLang="en-US" dirty="0"/>
              <a:t>핫 인코딩하기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E9B9F-7B70-4390-B106-EBDA8231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74" y="1243568"/>
            <a:ext cx="5743575" cy="347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016C0-7895-469C-A210-C19D8DC3F90E}"/>
              </a:ext>
            </a:extLst>
          </p:cNvPr>
          <p:cNvSpPr txBox="1"/>
          <p:nvPr/>
        </p:nvSpPr>
        <p:spPr>
          <a:xfrm>
            <a:off x="6137274" y="689570"/>
            <a:ext cx="55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E536B-2D9A-4946-9506-2E481F0775E2}"/>
              </a:ext>
            </a:extLst>
          </p:cNvPr>
          <p:cNvSpPr txBox="1"/>
          <p:nvPr/>
        </p:nvSpPr>
        <p:spPr>
          <a:xfrm>
            <a:off x="6137275" y="4702254"/>
            <a:ext cx="5743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케라스에는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원본 텍스트 데이터를 단어 또는 문자 수준의 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핫 인코딩으로 변환해주는 유틸리티가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존재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특수문자 제거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빈도 높은 단어만 선택 등 중요한 기능들이 많아서 위 유틸리티를 사용해야함</a:t>
            </a:r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459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5B43F-5F85-4C9A-BD36-AE4D5B38F7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6930" y="754912"/>
            <a:ext cx="8647445" cy="4012351"/>
          </a:xfrm>
        </p:spPr>
        <p:txBody>
          <a:bodyPr>
            <a:normAutofit/>
          </a:bodyPr>
          <a:lstStyle/>
          <a:p>
            <a:r>
              <a:rPr lang="ko-KR" altLang="en-US" b="1" dirty="0"/>
              <a:t>원</a:t>
            </a:r>
            <a:r>
              <a:rPr lang="en-US" altLang="ko-KR" b="1" dirty="0"/>
              <a:t>-</a:t>
            </a:r>
            <a:r>
              <a:rPr lang="ko-KR" altLang="en-US" b="1" dirty="0"/>
              <a:t>핫 </a:t>
            </a:r>
            <a:r>
              <a:rPr lang="ko-KR" altLang="en-US" b="1" dirty="0" err="1"/>
              <a:t>해싱</a:t>
            </a:r>
            <a:r>
              <a:rPr lang="ko-KR" altLang="en-US" b="1" dirty="0"/>
              <a:t> 기법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/>
              <a:t>핫 인코딩의 변종 중 하나</a:t>
            </a:r>
            <a:r>
              <a:rPr lang="en-US" altLang="ko-KR" dirty="0"/>
              <a:t>, </a:t>
            </a:r>
            <a:r>
              <a:rPr lang="ko-KR" altLang="en-US" dirty="0"/>
              <a:t>이 방식은 어휘사전에 있는 고유한 </a:t>
            </a:r>
            <a:r>
              <a:rPr lang="en-US" altLang="ko-KR" dirty="0"/>
              <a:t>		    </a:t>
            </a:r>
            <a:r>
              <a:rPr lang="ko-KR" altLang="en-US" dirty="0"/>
              <a:t>토큰의 수가 너무 커서 모두 다루기 어려울 때 사용</a:t>
            </a:r>
            <a:endParaRPr lang="en-US" altLang="ko-KR" dirty="0"/>
          </a:p>
          <a:p>
            <a:r>
              <a:rPr lang="ko-KR" altLang="en-US" dirty="0"/>
              <a:t>장점</a:t>
            </a:r>
            <a:r>
              <a:rPr lang="en-US" altLang="ko-KR" dirty="0"/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명시적인 단어 인덱스가 필요 없기 때문에 메모리를 절약하고 온라인 방식으로 데이터를 인코딩할 수 있음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단점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: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해시 충돌이다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두 개의 단어가 같은 해시를 만들면 이를 바라보는 머신 러닝 모델은 단어 사이의 차이를 인식하지 못함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해싱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공간의 차원이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해싱될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고유 토큰의 전체 개수보다 훨씬 크면 해시 충돌의 가능성은 감소함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77A79-22B0-49F4-A32B-4BA943D9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69" y="4344065"/>
            <a:ext cx="8647445" cy="18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5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0E147-F648-4050-8347-4E6653C5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6.1.2 </a:t>
            </a: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E353-EC12-468F-8529-3C1A806D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en-US" altLang="ko-KR" dirty="0"/>
              <a:t>: </a:t>
            </a:r>
            <a:r>
              <a:rPr lang="ko-KR" altLang="en-US" dirty="0"/>
              <a:t>단어와 벡터를 연관 짓는 강력하고 인기있는 방법으로 밀집 단어 벡터임</a:t>
            </a:r>
            <a:endParaRPr lang="en-US" altLang="ko-KR" dirty="0"/>
          </a:p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단어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임베딩을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만드는 방법은 두 가지 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문서 분류나 감성 예측과 같은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관심 대상인 문제와 함께 단어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임베딩을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학습함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이런 경우에는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랜덤한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단어 벡터로 시작해서 신경망의 가중치를 학습하는 것과 같은 방식으로 단어 벡터를 학습한다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풀려는 문제가 아니고 다른 머신 러닝 작업에서 미리 계산된 단어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임베딩을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로드함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이를 사전 훈련된 단어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임베딩이라고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010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777AA-9DE4-4CE1-BD24-05A5212B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6.1.4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10180-17E0-476B-9164-D3DD5432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원본 텍스트를 신경망이 처리할 수 있는 형태로 변환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케라스</a:t>
            </a:r>
            <a:r>
              <a:rPr lang="ko-KR" altLang="en-US" sz="2000" dirty="0"/>
              <a:t> 모델에 </a:t>
            </a:r>
            <a:r>
              <a:rPr lang="en-US" altLang="ko-KR" sz="2000" dirty="0"/>
              <a:t>Embedding</a:t>
            </a:r>
            <a:r>
              <a:rPr lang="ko-KR" altLang="en-US" sz="2000" dirty="0"/>
              <a:t>층을 추가하여 어떤 작업에 특화된 토큰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학습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데이터가 부족한 자연어 처리 문제에서 사전 훈련된 단어 </a:t>
            </a:r>
            <a:r>
              <a:rPr lang="ko-KR" altLang="en-US" sz="2000" dirty="0" err="1"/>
              <a:t>임베딩을</a:t>
            </a:r>
            <a:r>
              <a:rPr lang="ko-KR" altLang="en-US" sz="2000" dirty="0"/>
              <a:t> 사용하여 성능 향상을 꾀함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8698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EAB0C9-6A39-4F7F-B871-5C517920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순환 신경망 이해하기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F9ED5D3-F992-489B-8C61-51F201317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시퀀스를 하나의 데이터 포인트로 변환하는 네트워크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피드포워드</a:t>
            </a:r>
            <a:r>
              <a:rPr lang="ko-KR" altLang="en-US" dirty="0"/>
              <a:t> 네트워크</a:t>
            </a:r>
            <a:endParaRPr lang="en-US" altLang="ko-KR" dirty="0"/>
          </a:p>
          <a:p>
            <a:r>
              <a:rPr lang="ko-KR" altLang="en-US" dirty="0"/>
              <a:t>순환 신경망은 같은 원리를 적용한 것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은 내부의 루프를 가진 신경망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E76DF7-D05A-4D27-A547-8366618C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43" y="3429000"/>
            <a:ext cx="2889226" cy="21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3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0D2A0-4AA7-4AB3-94D4-36D5682C11CB}"/>
              </a:ext>
            </a:extLst>
          </p:cNvPr>
          <p:cNvSpPr txBox="1"/>
          <p:nvPr/>
        </p:nvSpPr>
        <p:spPr>
          <a:xfrm>
            <a:off x="1111348" y="815925"/>
            <a:ext cx="960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순환 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193FA3-F74F-4AD1-9848-5009304E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23" y="1389267"/>
            <a:ext cx="7263499" cy="4697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9E4D60-870F-42FE-8C09-4C4FB5BFE38C}"/>
              </a:ext>
            </a:extLst>
          </p:cNvPr>
          <p:cNvSpPr txBox="1"/>
          <p:nvPr/>
        </p:nvSpPr>
        <p:spPr>
          <a:xfrm>
            <a:off x="8525022" y="1378634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IMDB </a:t>
            </a:r>
            <a:r>
              <a:rPr lang="ko-KR" altLang="en-US" dirty="0"/>
              <a:t>영화 리뷰 문제에 적용</a:t>
            </a:r>
          </a:p>
        </p:txBody>
      </p:sp>
    </p:spTree>
    <p:extLst>
      <p:ext uri="{BB962C8B-B14F-4D97-AF65-F5344CB8AC3E}">
        <p14:creationId xmlns:p14="http://schemas.microsoft.com/office/powerpoint/2010/main" val="1510088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230</TotalTime>
  <Words>4351</Words>
  <Application>Microsoft Office PowerPoint</Application>
  <PresentationFormat>와이드스크린</PresentationFormat>
  <Paragraphs>543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-apple-system</vt:lpstr>
      <vt:lpstr>Helvetica Neue</vt:lpstr>
      <vt:lpstr>se-nanumgothic</vt:lpstr>
      <vt:lpstr>Source Code Pro</vt:lpstr>
      <vt:lpstr>Arial</vt:lpstr>
      <vt:lpstr>Garamond</vt:lpstr>
      <vt:lpstr>Source Sans Pro</vt:lpstr>
      <vt:lpstr>자연주의</vt:lpstr>
      <vt:lpstr>5장 컴퓨터 비전을 위한 딥러닝</vt:lpstr>
      <vt:lpstr>5.1 합성곱 신경망 소개</vt:lpstr>
      <vt:lpstr>PowerPoint 프레젠테이션</vt:lpstr>
      <vt:lpstr>PowerPoint 프레젠테이션</vt:lpstr>
      <vt:lpstr>PowerPoint 프레젠테이션</vt:lpstr>
      <vt:lpstr>PowerPoint 프레젠테이션</vt:lpstr>
      <vt:lpstr>5.1.1 합성곱 연산</vt:lpstr>
      <vt:lpstr>5.1.1 합성곱 연산</vt:lpstr>
      <vt:lpstr>PowerPoint 프레젠테이션</vt:lpstr>
      <vt:lpstr>5.1.1 합성곱 연산</vt:lpstr>
      <vt:lpstr>경계 문제와 패딩 이해하기</vt:lpstr>
      <vt:lpstr>PowerPoint 프레젠테이션</vt:lpstr>
      <vt:lpstr>합성곱 스트라이드 이해하기</vt:lpstr>
      <vt:lpstr>PowerPoint 프레젠테이션</vt:lpstr>
      <vt:lpstr>5.1.2 최대 풀링 연산</vt:lpstr>
      <vt:lpstr>5.2 소규모 데이터셋에서 밑바닥부터 컨브넷 훈련하기</vt:lpstr>
      <vt:lpstr>5.2.1 작은 데이터셋 문제에서 딥러닝의 타당성</vt:lpstr>
      <vt:lpstr>5.2.2 데이터 내려받기</vt:lpstr>
      <vt:lpstr>PowerPoint 프레젠테이션</vt:lpstr>
      <vt:lpstr>PowerPoint 프레젠테이션</vt:lpstr>
      <vt:lpstr>5.2.2 데이터 내려받기</vt:lpstr>
      <vt:lpstr>5.2.3 네트워크 구성하기</vt:lpstr>
      <vt:lpstr>PowerPoint 프레젠테이션</vt:lpstr>
      <vt:lpstr>PowerPoint 프레젠테이션</vt:lpstr>
      <vt:lpstr>5.2.4 데이터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5.2.5 데이터 증식 사용하기</vt:lpstr>
      <vt:lpstr>PowerPoint 프레젠테이션</vt:lpstr>
      <vt:lpstr>PowerPoint 프레젠테이션</vt:lpstr>
      <vt:lpstr>PowerPoint 프레젠테이션</vt:lpstr>
      <vt:lpstr>PowerPoint 프레젠테이션</vt:lpstr>
      <vt:lpstr>5.3 사전 훈련된 컨브넷 사용하기  5.4 컨브넷 학습 시각화  </vt:lpstr>
      <vt:lpstr>5.3 사전 훈련된 컨브넷 사용하기</vt:lpstr>
      <vt:lpstr>5.3 사전 훈련된 컨브넷 사용하기</vt:lpstr>
      <vt:lpstr>5.3.1 특성 추출</vt:lpstr>
      <vt:lpstr>5.3.1 특성 추출</vt:lpstr>
      <vt:lpstr>5.3.1 특성 추출</vt:lpstr>
      <vt:lpstr>5.3.1 특성추출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  </vt:lpstr>
      <vt:lpstr>5.3.1 특성 추출</vt:lpstr>
      <vt:lpstr>5.3.2 미세 조정</vt:lpstr>
      <vt:lpstr>5.3.2 미세 조정</vt:lpstr>
      <vt:lpstr>5.3.2 미세 조정</vt:lpstr>
      <vt:lpstr>5.3.2 미세 조정</vt:lpstr>
      <vt:lpstr>5.3.2 미세 조정</vt:lpstr>
      <vt:lpstr>5.3.2 미세 조정</vt:lpstr>
      <vt:lpstr>5.3.3 정리</vt:lpstr>
      <vt:lpstr>5.4 컨브넷 학습 시각화</vt:lpstr>
      <vt:lpstr>5.4.1 중간층의 활성화 시각화하기</vt:lpstr>
      <vt:lpstr>5.4.1 중간층의 활성화 시각화하기</vt:lpstr>
      <vt:lpstr>5.4.1 중간층의 활성화 시각화하기 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5.5 정리</vt:lpstr>
      <vt:lpstr>6장 텍스트와 시퀀스를 위한 딥러닝 </vt:lpstr>
      <vt:lpstr>목차</vt:lpstr>
      <vt:lpstr>6.1텍스트 데이터 다루기</vt:lpstr>
      <vt:lpstr>PowerPoint 프레젠테이션</vt:lpstr>
      <vt:lpstr>PowerPoint 프레젠테이션</vt:lpstr>
      <vt:lpstr>PowerPoint 프레젠테이션</vt:lpstr>
      <vt:lpstr>PowerPoint 프레젠테이션</vt:lpstr>
      <vt:lpstr>6.1.2 단어 임베딩 사용하기</vt:lpstr>
      <vt:lpstr>6.1.4 정리</vt:lpstr>
      <vt:lpstr>순환 신경망 이해하기</vt:lpstr>
      <vt:lpstr>PowerPoint 프레젠테이션</vt:lpstr>
      <vt:lpstr>PowerPoint 프레젠테이션</vt:lpstr>
      <vt:lpstr>PowerPoint 프레젠테이션</vt:lpstr>
      <vt:lpstr>LSTM과 GRU 층 이해하기</vt:lpstr>
      <vt:lpstr>PowerPoint 프레젠테이션</vt:lpstr>
      <vt:lpstr>PowerPoint 프레젠테이션</vt:lpstr>
      <vt:lpstr>순환 신경망의 고급 사용법</vt:lpstr>
      <vt:lpstr>기온 예측 문제</vt:lpstr>
      <vt:lpstr>PowerPoint 프레젠테이션</vt:lpstr>
      <vt:lpstr>PowerPoint 프레젠테이션</vt:lpstr>
      <vt:lpstr>PowerPoint 프레젠테이션</vt:lpstr>
      <vt:lpstr>일자별 수준의 시계열 데이터 예측</vt:lpstr>
      <vt:lpstr>PowerPoint 프레젠테이션</vt:lpstr>
      <vt:lpstr>PowerPoint 프레젠테이션</vt:lpstr>
      <vt:lpstr>PowerPoint 프레젠테이션</vt:lpstr>
      <vt:lpstr>상식 수준의 기준점</vt:lpstr>
      <vt:lpstr>PowerPoint 프레젠테이션</vt:lpstr>
      <vt:lpstr>PowerPoint 프레젠테이션</vt:lpstr>
      <vt:lpstr>PowerPoint 프레젠테이션</vt:lpstr>
      <vt:lpstr>PowerPoint 프레젠테이션</vt:lpstr>
      <vt:lpstr>과대적합 감소시키기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6.4 컨브넷을 사용한 시퀀스 처리</vt:lpstr>
      <vt:lpstr>6.4.1 시퀀스 데이터를 위한 1D 합성곱 이해하기</vt:lpstr>
      <vt:lpstr>6.4.2 시퀀스 데이터를 위한 1D 풀링</vt:lpstr>
      <vt:lpstr>6.4.3 1D 컨브넷 구현 – IMDB 감성 분류 </vt:lpstr>
      <vt:lpstr>6.4.3 1D 컨브넷 구현 – IMDB 감성 분류 </vt:lpstr>
      <vt:lpstr>6.4.4 CNN과 RNN을 연결시킨 긴 시퀀스 처리하기</vt:lpstr>
      <vt:lpstr>6.4.4 CNN과 RNN을 연결시킨 긴 시퀀스 처리하기 – CNN만 적용</vt:lpstr>
      <vt:lpstr>6.4.4 CNN과 RNN을 연결시킨 긴 시퀀스 처리하기 – CNN + RNN 적용</vt:lpstr>
      <vt:lpstr>6.4.5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5장 컴퓨터 비전을 위한 딥러닝</dc:title>
  <dc:creator>박상근</dc:creator>
  <cp:lastModifiedBy>황인호</cp:lastModifiedBy>
  <cp:revision>24</cp:revision>
  <dcterms:created xsi:type="dcterms:W3CDTF">2021-01-25T18:11:55Z</dcterms:created>
  <dcterms:modified xsi:type="dcterms:W3CDTF">2021-01-27T10:02:17Z</dcterms:modified>
</cp:coreProperties>
</file>